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trictFirstAndLastChars="0" embedTrueTypeFonts="1" saveSubsetFonts="1" autoCompressPictures="0">
  <p:sldMasterIdLst>
    <p:sldMasterId id="2147483654" r:id="rId1"/>
  </p:sldMasterIdLst>
  <p:notesMasterIdLst>
    <p:notesMasterId r:id="rId28"/>
  </p:notesMasterIdLst>
  <p:sldIdLst>
    <p:sldId id="256" r:id="rId2"/>
    <p:sldId id="277" r:id="rId3"/>
    <p:sldId id="278" r:id="rId4"/>
    <p:sldId id="271" r:id="rId5"/>
    <p:sldId id="275" r:id="rId6"/>
    <p:sldId id="264" r:id="rId7"/>
    <p:sldId id="265" r:id="rId8"/>
    <p:sldId id="266" r:id="rId9"/>
    <p:sldId id="267" r:id="rId10"/>
    <p:sldId id="272" r:id="rId11"/>
    <p:sldId id="273" r:id="rId12"/>
    <p:sldId id="285" r:id="rId13"/>
    <p:sldId id="276" r:id="rId14"/>
    <p:sldId id="274" r:id="rId15"/>
    <p:sldId id="286" r:id="rId16"/>
    <p:sldId id="289" r:id="rId17"/>
    <p:sldId id="287" r:id="rId18"/>
    <p:sldId id="290" r:id="rId19"/>
    <p:sldId id="293" r:id="rId20"/>
    <p:sldId id="299" r:id="rId21"/>
    <p:sldId id="298" r:id="rId22"/>
    <p:sldId id="294" r:id="rId23"/>
    <p:sldId id="295" r:id="rId24"/>
    <p:sldId id="292" r:id="rId25"/>
    <p:sldId id="291" r:id="rId26"/>
    <p:sldId id="288" r:id="rId27"/>
  </p:sldIdLst>
  <p:sldSz cx="9906000" cy="6858000" type="A4"/>
  <p:notesSz cx="6858000" cy="9144000"/>
  <p:embeddedFontLst>
    <p:embeddedFont>
      <p:font typeface="Calibri" panose="020F0502020204030204" pitchFamily="34" charset="0"/>
      <p:regular r:id="rId29"/>
      <p:bold r:id="rId30"/>
      <p:italic r:id="rId31"/>
      <p:boldItalic r:id="rId32"/>
    </p:embeddedFont>
    <p:embeddedFont>
      <p:font typeface="HG丸ｺﾞｼｯｸM-PRO" panose="020F0600000000000000" pitchFamily="50" charset="-128"/>
      <p:regular r:id="rId33"/>
    </p:embeddedFont>
    <p:embeddedFont>
      <p:font typeface="Roboto" panose="020B0604020202020204" charset="0"/>
      <p:regular r:id="rId34"/>
      <p:bold r:id="rId35"/>
      <p:italic r:id="rId36"/>
      <p:boldItalic r:id="rId37"/>
    </p:embeddedFont>
    <p:embeddedFont>
      <p:font typeface="Segoe UI Symbol" panose="020B0502040204020203" pitchFamily="34" charset="0"/>
      <p:regular r:id="rId38"/>
    </p:embeddedFont>
    <p:embeddedFont>
      <p:font typeface="メイリオ" panose="020B0604030504040204" pitchFamily="50" charset="-128"/>
      <p:regular r:id="rId39"/>
      <p:bold r:id="rId40"/>
      <p:italic r:id="rId41"/>
      <p:boldItalic r:id="rId42"/>
    </p:embeddedFont>
    <p:embeddedFont>
      <p:font typeface="HGP創英角ｺﾞｼｯｸUB" panose="020B0900000000000000" pitchFamily="50" charset="-128"/>
      <p:regular r:id="rId43"/>
    </p:embeddedFont>
    <p:embeddedFont>
      <p:font typeface="Meiryo UI" panose="020B0604030504040204" pitchFamily="50" charset="-128"/>
      <p:regular r:id="rId44"/>
      <p:bold r:id="rId45"/>
      <p:italic r:id="rId46"/>
      <p:boldItalic r:id="rId47"/>
    </p:embeddedFont>
    <p:embeddedFont>
      <p:font typeface="Roboto Condensed" panose="020B0604020202020204" charset="0"/>
      <p:regular r:id="rId48"/>
      <p:bold r:id="rId49"/>
      <p:italic r:id="rId50"/>
      <p:boldItalic r:id="rId51"/>
    </p:embeddedFont>
    <p:embeddedFont>
      <p:font typeface="Tahoma" panose="020B0604030504040204" pitchFamily="34" charset="0"/>
      <p:regular r:id="rId52"/>
      <p:bold r:id="rId53"/>
    </p:embeddedFont>
    <p:embeddedFont>
      <p:font typeface="segoe ui" panose="020B0502040204020203" pitchFamily="3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4F82D48-C7AC-4557-B803-6118D1D7CCD9}">
  <a:tblStyle styleId="{F4F82D48-C7AC-4557-B803-6118D1D7CCD9}"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 styleId="{3008B7F7-1031-4B05-B229-2884EDF7C79B}" styleName="Table_1"/>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7" d="100"/>
          <a:sy n="107" d="100"/>
        </p:scale>
        <p:origin x="1482" y="96"/>
      </p:cViewPr>
      <p:guideLst>
        <p:guide orient="horz" pos="2160"/>
        <p:guide pos="312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font" Target="fonts/font2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font" Target="fonts/font25.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font" Target="fonts/font28.fntdata"/><Relationship Id="rId8" Type="http://schemas.openxmlformats.org/officeDocument/2006/relationships/slide" Target="slides/slide7.xml"/><Relationship Id="rId51"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3.fntdata"/><Relationship Id="rId54"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 Id="rId57" Type="http://schemas.openxmlformats.org/officeDocument/2006/relationships/font" Target="fonts/font29.fntdata"/><Relationship Id="rId10" Type="http://schemas.openxmlformats.org/officeDocument/2006/relationships/slide" Target="slides/slide9.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oleObject" Target="file:///\\global.hitachi.net\GUVPCRootO$\GUJPVP195094152-10511731\MyDocument\&#12510;&#12452;&#12489;&#12461;&#12517;&#12513;&#12531;&#12488;\OSS\OpenChain\Japan%20WG\ML\mlmembergraph.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forward val="5"/>
            <c:backward val="5"/>
            <c:dispRSqr val="0"/>
            <c:dispEq val="1"/>
            <c:trendlineLbl>
              <c:layout>
                <c:manualLayout>
                  <c:x val="-0.32152958673871246"/>
                  <c:y val="0.32048220212142908"/>
                </c:manualLayout>
              </c:layout>
              <c:numFmt formatCode="General" sourceLinked="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trendlineLbl>
          </c:trendline>
          <c:xVal>
            <c:numRef>
              <c:f>Sheet1!$B$4:$B$14</c:f>
              <c:numCache>
                <c:formatCode>0_);[Red]\(0\)</c:formatCode>
                <c:ptCount val="11"/>
                <c:pt idx="0">
                  <c:v>6</c:v>
                </c:pt>
                <c:pt idx="1">
                  <c:v>7</c:v>
                </c:pt>
                <c:pt idx="2">
                  <c:v>16</c:v>
                </c:pt>
                <c:pt idx="3">
                  <c:v>44</c:v>
                </c:pt>
                <c:pt idx="4">
                  <c:v>51</c:v>
                </c:pt>
                <c:pt idx="5">
                  <c:v>57</c:v>
                </c:pt>
                <c:pt idx="6">
                  <c:v>61</c:v>
                </c:pt>
                <c:pt idx="7">
                  <c:v>65</c:v>
                </c:pt>
                <c:pt idx="8">
                  <c:v>68</c:v>
                </c:pt>
                <c:pt idx="9">
                  <c:v>74</c:v>
                </c:pt>
                <c:pt idx="10">
                  <c:v>78</c:v>
                </c:pt>
              </c:numCache>
            </c:numRef>
          </c:xVal>
          <c:yVal>
            <c:numRef>
              <c:f>Sheet1!$C$4:$C$14</c:f>
              <c:numCache>
                <c:formatCode>General</c:formatCode>
                <c:ptCount val="11"/>
                <c:pt idx="0">
                  <c:v>14</c:v>
                </c:pt>
                <c:pt idx="1">
                  <c:v>22</c:v>
                </c:pt>
                <c:pt idx="2">
                  <c:v>34</c:v>
                </c:pt>
                <c:pt idx="3">
                  <c:v>75</c:v>
                </c:pt>
                <c:pt idx="4">
                  <c:v>90</c:v>
                </c:pt>
                <c:pt idx="5">
                  <c:v>98</c:v>
                </c:pt>
                <c:pt idx="6">
                  <c:v>109</c:v>
                </c:pt>
                <c:pt idx="7">
                  <c:v>129</c:v>
                </c:pt>
                <c:pt idx="8">
                  <c:v>134</c:v>
                </c:pt>
                <c:pt idx="9">
                  <c:v>142</c:v>
                </c:pt>
                <c:pt idx="10">
                  <c:v>154</c:v>
                </c:pt>
              </c:numCache>
            </c:numRef>
          </c:yVal>
          <c:smooth val="0"/>
          <c:extLst xmlns:c16r2="http://schemas.microsoft.com/office/drawing/2015/06/chart">
            <c:ext xmlns:c16="http://schemas.microsoft.com/office/drawing/2014/chart" uri="{C3380CC4-5D6E-409C-BE32-E72D297353CC}">
              <c16:uniqueId val="{00000001-6FDC-4151-B9F4-A1896E651CD2}"/>
            </c:ext>
          </c:extLst>
        </c:ser>
        <c:dLbls>
          <c:showLegendKey val="0"/>
          <c:showVal val="0"/>
          <c:showCatName val="0"/>
          <c:showSerName val="0"/>
          <c:showPercent val="0"/>
          <c:showBubbleSize val="0"/>
        </c:dLbls>
        <c:axId val="1471675232"/>
        <c:axId val="1471668160"/>
      </c:scatterChart>
      <c:valAx>
        <c:axId val="147167523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a:t>Weeks (Since Jan. 2018)</a:t>
                </a:r>
                <a:endParaRPr lang="ja-JP"/>
              </a:p>
            </c:rich>
          </c:tx>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title>
        <c:numFmt formatCode="0_);[Red]\(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crossAx val="1471668160"/>
        <c:crosses val="autoZero"/>
        <c:crossBetween val="midCat"/>
      </c:valAx>
      <c:valAx>
        <c:axId val="14716681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a:t>Subscribers</a:t>
                </a:r>
                <a:endParaRPr lang="ja-JP"/>
              </a:p>
            </c:rich>
          </c:tx>
          <c:layout/>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crossAx val="1471675232"/>
        <c:crosses val="autoZero"/>
        <c:crossBetween val="midCat"/>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400" baseline="0"/>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Roboto"/>
                <a:ea typeface="Roboto"/>
                <a:cs typeface="Roboto"/>
                <a:sym typeface="Roboto"/>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Roboto"/>
                <a:ea typeface="Roboto"/>
                <a:cs typeface="Roboto"/>
                <a:sym typeface="Roboto"/>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Roboto"/>
                <a:ea typeface="Roboto"/>
                <a:cs typeface="Roboto"/>
                <a:sym typeface="Roboto"/>
              </a:defRPr>
            </a:lvl1pPr>
            <a:lvl2pPr marL="457200" marR="0" lvl="1" indent="0" algn="l" rtl="0">
              <a:spcBef>
                <a:spcPts val="0"/>
              </a:spcBef>
              <a:buNone/>
              <a:defRPr sz="1200" b="0" i="0" u="none" strike="noStrike" cap="none">
                <a:solidFill>
                  <a:schemeClr val="dk1"/>
                </a:solidFill>
                <a:latin typeface="Roboto"/>
                <a:ea typeface="Roboto"/>
                <a:cs typeface="Roboto"/>
                <a:sym typeface="Roboto"/>
              </a:defRPr>
            </a:lvl2pPr>
            <a:lvl3pPr marL="914400" marR="0" lvl="2" indent="0" algn="l" rtl="0">
              <a:spcBef>
                <a:spcPts val="0"/>
              </a:spcBef>
              <a:buNone/>
              <a:defRPr sz="1200" b="0" i="0" u="none" strike="noStrike" cap="none">
                <a:solidFill>
                  <a:schemeClr val="dk1"/>
                </a:solidFill>
                <a:latin typeface="Roboto"/>
                <a:ea typeface="Roboto"/>
                <a:cs typeface="Roboto"/>
                <a:sym typeface="Roboto"/>
              </a:defRPr>
            </a:lvl3pPr>
            <a:lvl4pPr marL="1371600" marR="0" lvl="3" indent="0" algn="l" rtl="0">
              <a:spcBef>
                <a:spcPts val="0"/>
              </a:spcBef>
              <a:buNone/>
              <a:defRPr sz="1200" b="0" i="0" u="none" strike="noStrike" cap="none">
                <a:solidFill>
                  <a:schemeClr val="dk1"/>
                </a:solidFill>
                <a:latin typeface="Roboto"/>
                <a:ea typeface="Roboto"/>
                <a:cs typeface="Roboto"/>
                <a:sym typeface="Roboto"/>
              </a:defRPr>
            </a:lvl4pPr>
            <a:lvl5pPr marL="1828800" marR="0" lvl="4" indent="0" algn="l" rtl="0">
              <a:spcBef>
                <a:spcPts val="0"/>
              </a:spcBef>
              <a:buNone/>
              <a:defRPr sz="1200" b="0" i="0" u="none" strike="noStrike" cap="none">
                <a:solidFill>
                  <a:schemeClr val="dk1"/>
                </a:solidFill>
                <a:latin typeface="Roboto"/>
                <a:ea typeface="Roboto"/>
                <a:cs typeface="Roboto"/>
                <a:sym typeface="Roboto"/>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Roboto"/>
                <a:ea typeface="Roboto"/>
                <a:cs typeface="Roboto"/>
                <a:sym typeface="Roboto"/>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740854469"/>
      </p:ext>
    </p:extLst>
  </p:cSld>
  <p:clrMap bg1="lt1" tx1="dk1" bg2="dk2" tx2="lt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9" name="Shape 49"/>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50" name="Shape 50"/>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3090476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12</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843449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13</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292052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14</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2920522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15</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308623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16</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13175720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10"/>
          </p:nvPr>
        </p:nvSpPr>
        <p:spPr/>
        <p:txBody>
          <a:bodyPr/>
          <a:lstStyle/>
          <a:p>
            <a:r>
              <a:rPr kumimoji="1" lang="en-US" altLang="ja-JP" smtClean="0"/>
              <a:t>CC0-1.0</a:t>
            </a:r>
            <a:r>
              <a:rPr kumimoji="1" lang="ja-JP" altLang="en-US" smtClean="0"/>
              <a:t>（パブリックドメイン）</a:t>
            </a:r>
            <a:endParaRPr kumimoji="1" lang="ja-JP" altLang="en-US"/>
          </a:p>
        </p:txBody>
      </p:sp>
      <p:sp>
        <p:nvSpPr>
          <p:cNvPr id="5" name="スライド番号プレースホルダー 4"/>
          <p:cNvSpPr>
            <a:spLocks noGrp="1"/>
          </p:cNvSpPr>
          <p:nvPr>
            <p:ph type="sldNum" sz="quarter" idx="11"/>
          </p:nvPr>
        </p:nvSpPr>
        <p:spPr/>
        <p:txBody>
          <a:bodyPr/>
          <a:lstStyle/>
          <a:p>
            <a:fld id="{74B8D9F8-1998-4F95-8BD5-42202A1A6A39}" type="slidenum">
              <a:rPr kumimoji="1" lang="ja-JP" altLang="en-US" smtClean="0"/>
              <a:t>18</a:t>
            </a:fld>
            <a:endParaRPr kumimoji="1" lang="ja-JP" altLang="en-US"/>
          </a:p>
        </p:txBody>
      </p:sp>
    </p:spTree>
    <p:extLst>
      <p:ext uri="{BB962C8B-B14F-4D97-AF65-F5344CB8AC3E}">
        <p14:creationId xmlns:p14="http://schemas.microsoft.com/office/powerpoint/2010/main" val="12919327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425450" y="798513"/>
            <a:ext cx="5765800" cy="3992562"/>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661573" y="5123235"/>
            <a:ext cx="5292562" cy="419173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rgbClr val="000000"/>
              </a:solidFill>
              <a:latin typeface="Roboto"/>
              <a:ea typeface="Roboto"/>
              <a:cs typeface="Roboto"/>
              <a:sym typeface="Roboto"/>
            </a:endParaRPr>
          </a:p>
        </p:txBody>
      </p:sp>
      <p:sp>
        <p:nvSpPr>
          <p:cNvPr id="58" name="Shape 58"/>
          <p:cNvSpPr txBox="1">
            <a:spLocks noGrp="1"/>
          </p:cNvSpPr>
          <p:nvPr>
            <p:ph type="sldNum" idx="12"/>
          </p:nvPr>
        </p:nvSpPr>
        <p:spPr>
          <a:xfrm>
            <a:off x="3747369" y="10111553"/>
            <a:ext cx="2866805" cy="534132"/>
          </a:xfrm>
          <a:prstGeom prst="rect">
            <a:avLst/>
          </a:prstGeom>
          <a:noFill/>
          <a:ln>
            <a:noFill/>
          </a:ln>
        </p:spPr>
        <p:txBody>
          <a:bodyPr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Roboto"/>
                <a:ea typeface="Roboto"/>
                <a:cs typeface="Roboto"/>
                <a:sym typeface="Roboto"/>
              </a:rPr>
              <a:pPr marL="0" marR="0" lvl="0" indent="0" algn="r" defTabSz="914400" rtl="0" eaLnBrk="1" fontAlgn="auto" latinLnBrk="0" hangingPunct="1">
                <a:lnSpc>
                  <a:spcPct val="100000"/>
                </a:lnSpc>
                <a:spcBef>
                  <a:spcPts val="0"/>
                </a:spcBef>
                <a:spcAft>
                  <a:spcPts val="0"/>
                </a:spcAft>
                <a:buClrTx/>
                <a:buSzPct val="25000"/>
                <a:buFontTx/>
                <a:buNone/>
                <a:tabLst/>
                <a:defRPr/>
              </a:pPr>
              <a:t>19</a:t>
            </a:fld>
            <a:endParaRPr kumimoji="0" lang="en-US" sz="1200" b="0" i="0" u="none" strike="noStrike" kern="0" cap="none" spc="0" normalizeH="0" baseline="0" noProof="0" dirty="0">
              <a:ln>
                <a:noFill/>
              </a:ln>
              <a:solidFill>
                <a:srgbClr val="000000"/>
              </a:solidFill>
              <a:effectLst/>
              <a:uLnTx/>
              <a:uFillTx/>
              <a:latin typeface="Roboto"/>
              <a:ea typeface="Roboto"/>
              <a:cs typeface="Roboto"/>
              <a:sym typeface="Roboto"/>
            </a:endParaRPr>
          </a:p>
        </p:txBody>
      </p:sp>
    </p:spTree>
    <p:extLst>
      <p:ext uri="{BB962C8B-B14F-4D97-AF65-F5344CB8AC3E}">
        <p14:creationId xmlns:p14="http://schemas.microsoft.com/office/powerpoint/2010/main" val="41271801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425450" y="798513"/>
            <a:ext cx="5765800" cy="3992562"/>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661573" y="5123235"/>
            <a:ext cx="5292562" cy="419173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rgbClr val="000000"/>
              </a:solidFill>
              <a:latin typeface="Roboto"/>
              <a:ea typeface="Roboto"/>
              <a:cs typeface="Roboto"/>
              <a:sym typeface="Roboto"/>
            </a:endParaRPr>
          </a:p>
        </p:txBody>
      </p:sp>
      <p:sp>
        <p:nvSpPr>
          <p:cNvPr id="58" name="Shape 58"/>
          <p:cNvSpPr txBox="1">
            <a:spLocks noGrp="1"/>
          </p:cNvSpPr>
          <p:nvPr>
            <p:ph type="sldNum" idx="12"/>
          </p:nvPr>
        </p:nvSpPr>
        <p:spPr>
          <a:xfrm>
            <a:off x="3747369" y="10111553"/>
            <a:ext cx="2866805" cy="534132"/>
          </a:xfrm>
          <a:prstGeom prst="rect">
            <a:avLst/>
          </a:prstGeom>
          <a:noFill/>
          <a:ln>
            <a:noFill/>
          </a:ln>
        </p:spPr>
        <p:txBody>
          <a:bodyPr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Roboto"/>
                <a:ea typeface="Roboto"/>
                <a:cs typeface="Roboto"/>
                <a:sym typeface="Roboto"/>
              </a:rPr>
              <a:pPr marL="0" marR="0" lvl="0" indent="0" algn="r" defTabSz="914400" rtl="0" eaLnBrk="1" fontAlgn="auto" latinLnBrk="0" hangingPunct="1">
                <a:lnSpc>
                  <a:spcPct val="100000"/>
                </a:lnSpc>
                <a:spcBef>
                  <a:spcPts val="0"/>
                </a:spcBef>
                <a:spcAft>
                  <a:spcPts val="0"/>
                </a:spcAft>
                <a:buClrTx/>
                <a:buSzPct val="25000"/>
                <a:buFontTx/>
                <a:buNone/>
                <a:tabLst/>
                <a:defRPr/>
              </a:pPr>
              <a:t>20</a:t>
            </a:fld>
            <a:endParaRPr kumimoji="0" lang="en-US" sz="1200" b="0" i="0" u="none" strike="noStrike" kern="0" cap="none" spc="0" normalizeH="0" baseline="0" noProof="0" dirty="0">
              <a:ln>
                <a:noFill/>
              </a:ln>
              <a:solidFill>
                <a:srgbClr val="000000"/>
              </a:solidFill>
              <a:effectLst/>
              <a:uLnTx/>
              <a:uFillTx/>
              <a:latin typeface="Roboto"/>
              <a:ea typeface="Roboto"/>
              <a:cs typeface="Roboto"/>
              <a:sym typeface="Roboto"/>
            </a:endParaRPr>
          </a:p>
        </p:txBody>
      </p:sp>
    </p:spTree>
    <p:extLst>
      <p:ext uri="{BB962C8B-B14F-4D97-AF65-F5344CB8AC3E}">
        <p14:creationId xmlns:p14="http://schemas.microsoft.com/office/powerpoint/2010/main" val="19705989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425450" y="798513"/>
            <a:ext cx="5765800" cy="3992562"/>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661573" y="5123235"/>
            <a:ext cx="5292562" cy="419173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rgbClr val="000000"/>
              </a:solidFill>
              <a:latin typeface="Roboto"/>
              <a:ea typeface="Roboto"/>
              <a:cs typeface="Roboto"/>
              <a:sym typeface="Roboto"/>
            </a:endParaRPr>
          </a:p>
        </p:txBody>
      </p:sp>
      <p:sp>
        <p:nvSpPr>
          <p:cNvPr id="58" name="Shape 58"/>
          <p:cNvSpPr txBox="1">
            <a:spLocks noGrp="1"/>
          </p:cNvSpPr>
          <p:nvPr>
            <p:ph type="sldNum" idx="12"/>
          </p:nvPr>
        </p:nvSpPr>
        <p:spPr>
          <a:xfrm>
            <a:off x="3747369" y="10111553"/>
            <a:ext cx="2866805" cy="534132"/>
          </a:xfrm>
          <a:prstGeom prst="rect">
            <a:avLst/>
          </a:prstGeom>
          <a:noFill/>
          <a:ln>
            <a:noFill/>
          </a:ln>
        </p:spPr>
        <p:txBody>
          <a:bodyPr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Roboto"/>
                <a:ea typeface="Roboto"/>
                <a:cs typeface="Roboto"/>
                <a:sym typeface="Roboto"/>
              </a:rPr>
              <a:pPr marL="0" marR="0" lvl="0" indent="0" algn="r" defTabSz="914400" rtl="0" eaLnBrk="1" fontAlgn="auto" latinLnBrk="0" hangingPunct="1">
                <a:lnSpc>
                  <a:spcPct val="100000"/>
                </a:lnSpc>
                <a:spcBef>
                  <a:spcPts val="0"/>
                </a:spcBef>
                <a:spcAft>
                  <a:spcPts val="0"/>
                </a:spcAft>
                <a:buClrTx/>
                <a:buSzPct val="25000"/>
                <a:buFontTx/>
                <a:buNone/>
                <a:tabLst/>
                <a:defRPr/>
              </a:pPr>
              <a:t>21</a:t>
            </a:fld>
            <a:endParaRPr kumimoji="0" lang="en-US" sz="1200" b="0" i="0" u="none" strike="noStrike" kern="0" cap="none" spc="0" normalizeH="0" baseline="0" noProof="0" dirty="0">
              <a:ln>
                <a:noFill/>
              </a:ln>
              <a:solidFill>
                <a:srgbClr val="000000"/>
              </a:solidFill>
              <a:effectLst/>
              <a:uLnTx/>
              <a:uFillTx/>
              <a:latin typeface="Roboto"/>
              <a:ea typeface="Roboto"/>
              <a:cs typeface="Roboto"/>
              <a:sym typeface="Roboto"/>
            </a:endParaRPr>
          </a:p>
        </p:txBody>
      </p:sp>
    </p:spTree>
    <p:extLst>
      <p:ext uri="{BB962C8B-B14F-4D97-AF65-F5344CB8AC3E}">
        <p14:creationId xmlns:p14="http://schemas.microsoft.com/office/powerpoint/2010/main" val="451771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2876550" y="544513"/>
            <a:ext cx="3938588" cy="2727325"/>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969049" y="3497649"/>
            <a:ext cx="7752362" cy="286171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rgbClr val="000000"/>
              </a:solidFill>
              <a:latin typeface="Roboto"/>
              <a:ea typeface="Roboto"/>
              <a:cs typeface="Roboto"/>
              <a:sym typeface="Roboto"/>
            </a:endParaRPr>
          </a:p>
        </p:txBody>
      </p:sp>
      <p:sp>
        <p:nvSpPr>
          <p:cNvPr id="58" name="Shape 58"/>
          <p:cNvSpPr txBox="1">
            <a:spLocks noGrp="1"/>
          </p:cNvSpPr>
          <p:nvPr>
            <p:ph type="sldNum" idx="12"/>
          </p:nvPr>
        </p:nvSpPr>
        <p:spPr>
          <a:xfrm>
            <a:off x="5489017" y="6903190"/>
            <a:ext cx="4199196" cy="364653"/>
          </a:xfrm>
          <a:prstGeom prst="rect">
            <a:avLst/>
          </a:prstGeom>
          <a:noFill/>
          <a:ln>
            <a:noFill/>
          </a:ln>
        </p:spPr>
        <p:txBody>
          <a:bodyPr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Roboto"/>
                <a:ea typeface="Roboto"/>
                <a:cs typeface="Roboto"/>
                <a:sym typeface="Roboto"/>
              </a:rPr>
              <a:pPr marL="0" marR="0" lvl="0" indent="0" algn="r" defTabSz="914400" rtl="0" eaLnBrk="1" fontAlgn="auto" latinLnBrk="0" hangingPunct="1">
                <a:lnSpc>
                  <a:spcPct val="100000"/>
                </a:lnSpc>
                <a:spcBef>
                  <a:spcPts val="0"/>
                </a:spcBef>
                <a:spcAft>
                  <a:spcPts val="0"/>
                </a:spcAft>
                <a:buClrTx/>
                <a:buSzPct val="25000"/>
                <a:buFontTx/>
                <a:buNone/>
                <a:tabLst/>
                <a:defRPr/>
              </a:pPr>
              <a:t>22</a:t>
            </a:fld>
            <a:endParaRPr kumimoji="0" lang="en-US" sz="1200" b="0" i="0" u="none" strike="noStrike" kern="0" cap="none" spc="0" normalizeH="0" baseline="0" noProof="0" dirty="0">
              <a:ln>
                <a:noFill/>
              </a:ln>
              <a:solidFill>
                <a:srgbClr val="000000"/>
              </a:solidFill>
              <a:effectLst/>
              <a:uLnTx/>
              <a:uFillTx/>
              <a:latin typeface="Roboto"/>
              <a:ea typeface="Roboto"/>
              <a:cs typeface="Roboto"/>
              <a:sym typeface="Roboto"/>
            </a:endParaRPr>
          </a:p>
        </p:txBody>
      </p:sp>
    </p:spTree>
    <p:extLst>
      <p:ext uri="{BB962C8B-B14F-4D97-AF65-F5344CB8AC3E}">
        <p14:creationId xmlns:p14="http://schemas.microsoft.com/office/powerpoint/2010/main" val="788917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4</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0149813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714375" y="1330325"/>
            <a:ext cx="5186363" cy="3592513"/>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61573" y="5123235"/>
            <a:ext cx="5292562" cy="419173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747369" y="10111553"/>
            <a:ext cx="2866805" cy="534132"/>
          </a:xfrm>
          <a:prstGeom prst="rect">
            <a:avLst/>
          </a:prstGeom>
          <a:noFill/>
          <a:ln>
            <a:noFill/>
          </a:ln>
        </p:spPr>
        <p:txBody>
          <a:bodyPr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1200" b="0" i="0" u="none" strike="noStrike" kern="0" cap="none" spc="0" normalizeH="0" baseline="0" noProof="0">
                <a:ln>
                  <a:noFill/>
                </a:ln>
                <a:solidFill>
                  <a:srgbClr val="000000"/>
                </a:solidFill>
                <a:effectLst/>
                <a:uLnTx/>
                <a:uFillTx/>
                <a:latin typeface="Roboto"/>
                <a:ea typeface="Roboto"/>
                <a:cs typeface="Roboto"/>
                <a:sym typeface="Roboto"/>
              </a:rPr>
              <a:pPr marL="0" marR="0" lvl="0" indent="0" algn="r" defTabSz="914400" rtl="0" eaLnBrk="1" fontAlgn="auto" latinLnBrk="0" hangingPunct="1">
                <a:lnSpc>
                  <a:spcPct val="100000"/>
                </a:lnSpc>
                <a:spcBef>
                  <a:spcPts val="0"/>
                </a:spcBef>
                <a:spcAft>
                  <a:spcPts val="0"/>
                </a:spcAft>
                <a:buClrTx/>
                <a:buSzPct val="25000"/>
                <a:buFontTx/>
                <a:buNone/>
                <a:tabLst/>
                <a:defRPr/>
              </a:pPr>
              <a:t>23</a:t>
            </a:fld>
            <a:endParaRPr kumimoji="0" lang="en-US" sz="1200" b="0" i="0" u="none" strike="noStrike" kern="0" cap="none" spc="0" normalizeH="0" baseline="0" noProof="0">
              <a:ln>
                <a:noFill/>
              </a:ln>
              <a:solidFill>
                <a:srgbClr val="000000"/>
              </a:solidFill>
              <a:effectLst/>
              <a:uLnTx/>
              <a:uFillTx/>
              <a:latin typeface="Roboto"/>
              <a:ea typeface="Roboto"/>
              <a:cs typeface="Roboto"/>
              <a:sym typeface="Roboto"/>
            </a:endParaRPr>
          </a:p>
        </p:txBody>
      </p:sp>
    </p:spTree>
    <p:extLst>
      <p:ext uri="{BB962C8B-B14F-4D97-AF65-F5344CB8AC3E}">
        <p14:creationId xmlns:p14="http://schemas.microsoft.com/office/powerpoint/2010/main" val="824183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5</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0149813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6</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4285657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7</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18732979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8</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3085999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9</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487393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10</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32851730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11</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465797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6"/>
        <p:cNvGrpSpPr/>
        <p:nvPr/>
      </p:nvGrpSpPr>
      <p:grpSpPr>
        <a:xfrm>
          <a:off x="0" y="0"/>
          <a:ext cx="0" cy="0"/>
          <a:chOff x="0" y="0"/>
          <a:chExt cx="0" cy="0"/>
        </a:xfrm>
      </p:grpSpPr>
      <p:sp>
        <p:nvSpPr>
          <p:cNvPr id="17" name="Shape 17"/>
          <p:cNvSpPr txBox="1">
            <a:spLocks noGrp="1"/>
          </p:cNvSpPr>
          <p:nvPr>
            <p:ph type="ctrTitle"/>
          </p:nvPr>
        </p:nvSpPr>
        <p:spPr>
          <a:xfrm>
            <a:off x="742950" y="1371600"/>
            <a:ext cx="8502650" cy="1927224"/>
          </a:xfrm>
          <a:prstGeom prst="rect">
            <a:avLst/>
          </a:prstGeom>
          <a:noFill/>
          <a:ln>
            <a:noFill/>
          </a:ln>
        </p:spPr>
        <p:txBody>
          <a:bodyPr lIns="91425" tIns="91425" rIns="91425" bIns="91425" anchor="b" anchorCtr="0"/>
          <a:lstStyle>
            <a:lvl1pPr marL="0" marR="0" lvl="0" indent="0" algn="l" rtl="0">
              <a:spcBef>
                <a:spcPts val="0"/>
              </a:spcBef>
              <a:buClr>
                <a:schemeClr val="dk2"/>
              </a:buClr>
              <a:buFont typeface="Roboto"/>
              <a:buNone/>
              <a:defRPr sz="5400" b="0" i="0" u="none" strike="noStrike" cap="none">
                <a:solidFill>
                  <a:schemeClr val="dk2"/>
                </a:solidFill>
                <a:latin typeface="Roboto"/>
                <a:ea typeface="Roboto"/>
                <a:cs typeface="Roboto"/>
                <a:sym typeface="Robot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 name="Shape 18"/>
          <p:cNvSpPr txBox="1">
            <a:spLocks noGrp="1"/>
          </p:cNvSpPr>
          <p:nvPr>
            <p:ph type="subTitle" idx="1"/>
          </p:nvPr>
        </p:nvSpPr>
        <p:spPr>
          <a:xfrm>
            <a:off x="742950" y="3505200"/>
            <a:ext cx="6934199" cy="1752600"/>
          </a:xfrm>
          <a:prstGeom prst="rect">
            <a:avLst/>
          </a:prstGeom>
          <a:noFill/>
          <a:ln>
            <a:noFill/>
          </a:ln>
        </p:spPr>
        <p:txBody>
          <a:bodyPr lIns="91425" tIns="91425" rIns="91425" bIns="91425" anchor="t" anchorCtr="0"/>
          <a:lstStyle>
            <a:lvl1pPr marL="0" marR="0" lvl="0" indent="0" algn="l" rtl="0">
              <a:spcBef>
                <a:spcPts val="480"/>
              </a:spcBef>
              <a:buClr>
                <a:schemeClr val="accent1"/>
              </a:buClr>
              <a:buFont typeface="Arial"/>
              <a:buNone/>
              <a:defRPr sz="2400" b="0" i="0" u="none" strike="noStrike" cap="none">
                <a:solidFill>
                  <a:srgbClr val="55556F"/>
                </a:solidFill>
                <a:latin typeface="Roboto"/>
                <a:ea typeface="Roboto"/>
                <a:cs typeface="Roboto"/>
                <a:sym typeface="Roboto"/>
              </a:defRPr>
            </a:lvl1pPr>
            <a:lvl2pPr marL="457200" marR="0" lvl="1" indent="0" algn="ctr" rtl="0">
              <a:spcBef>
                <a:spcPts val="400"/>
              </a:spcBef>
              <a:buClr>
                <a:schemeClr val="accent1"/>
              </a:buClr>
              <a:buFont typeface="Arial"/>
              <a:buNone/>
              <a:defRPr sz="2000" b="0" i="0" u="none" strike="noStrike" cap="none">
                <a:solidFill>
                  <a:srgbClr val="8B8B8D"/>
                </a:solidFill>
                <a:latin typeface="Roboto"/>
                <a:ea typeface="Roboto"/>
                <a:cs typeface="Roboto"/>
                <a:sym typeface="Roboto"/>
              </a:defRPr>
            </a:lvl2pPr>
            <a:lvl3pPr marL="914400" marR="0" lvl="2" indent="0" algn="ctr" rtl="0">
              <a:spcBef>
                <a:spcPts val="360"/>
              </a:spcBef>
              <a:buClr>
                <a:schemeClr val="accent1"/>
              </a:buClr>
              <a:buFont typeface="Arial"/>
              <a:buNone/>
              <a:defRPr sz="1800" b="0" i="0" u="none" strike="noStrike" cap="none">
                <a:solidFill>
                  <a:srgbClr val="8B8B8D"/>
                </a:solidFill>
                <a:latin typeface="Roboto"/>
                <a:ea typeface="Roboto"/>
                <a:cs typeface="Roboto"/>
                <a:sym typeface="Roboto"/>
              </a:defRPr>
            </a:lvl3pPr>
            <a:lvl4pPr marL="1371600" marR="0" lvl="3" indent="0" algn="ctr" rtl="0">
              <a:spcBef>
                <a:spcPts val="320"/>
              </a:spcBef>
              <a:buClr>
                <a:schemeClr val="accent1"/>
              </a:buClr>
              <a:buFont typeface="Arial"/>
              <a:buNone/>
              <a:defRPr sz="1600" b="0" i="0" u="none" strike="noStrike" cap="none">
                <a:solidFill>
                  <a:srgbClr val="8B8B8D"/>
                </a:solidFill>
                <a:latin typeface="Roboto"/>
                <a:ea typeface="Roboto"/>
                <a:cs typeface="Roboto"/>
                <a:sym typeface="Roboto"/>
              </a:defRPr>
            </a:lvl4pPr>
            <a:lvl5pPr marL="1828800" marR="0" lvl="4" indent="0" algn="ctr" rtl="0">
              <a:spcBef>
                <a:spcPts val="280"/>
              </a:spcBef>
              <a:buClr>
                <a:schemeClr val="accent1"/>
              </a:buClr>
              <a:buFont typeface="Arial"/>
              <a:buNone/>
              <a:defRPr sz="1400" b="0" i="0" u="none" strike="noStrike" cap="none">
                <a:solidFill>
                  <a:srgbClr val="8B8B8D"/>
                </a:solidFill>
                <a:latin typeface="Roboto"/>
                <a:ea typeface="Roboto"/>
                <a:cs typeface="Roboto"/>
                <a:sym typeface="Roboto"/>
              </a:defRPr>
            </a:lvl5pPr>
            <a:lvl6pPr marL="2286000" marR="0" lvl="5" indent="0" algn="ctr" rtl="0">
              <a:spcBef>
                <a:spcPts val="260"/>
              </a:spcBef>
              <a:buClr>
                <a:schemeClr val="accent1"/>
              </a:buClr>
              <a:buFont typeface="Arial"/>
              <a:buNone/>
              <a:defRPr sz="1300" b="0" i="0" u="none" strike="noStrike" cap="none">
                <a:solidFill>
                  <a:srgbClr val="8B8B8D"/>
                </a:solidFill>
                <a:latin typeface="Arial"/>
                <a:ea typeface="Arial"/>
                <a:cs typeface="Arial"/>
                <a:sym typeface="Arial"/>
              </a:defRPr>
            </a:lvl6pPr>
            <a:lvl7pPr marL="2743200" marR="0" lvl="6" indent="0" algn="ctr" rtl="0">
              <a:spcBef>
                <a:spcPts val="260"/>
              </a:spcBef>
              <a:buClr>
                <a:schemeClr val="accent1"/>
              </a:buClr>
              <a:buFont typeface="Arial"/>
              <a:buNone/>
              <a:defRPr sz="1300" b="0" i="0" u="none" strike="noStrike" cap="none">
                <a:solidFill>
                  <a:srgbClr val="8B8B8D"/>
                </a:solidFill>
                <a:latin typeface="Arial"/>
                <a:ea typeface="Arial"/>
                <a:cs typeface="Arial"/>
                <a:sym typeface="Arial"/>
              </a:defRPr>
            </a:lvl7pPr>
            <a:lvl8pPr marL="3200400" marR="0" lvl="7" indent="0" algn="ctr" rtl="0">
              <a:spcBef>
                <a:spcPts val="260"/>
              </a:spcBef>
              <a:buClr>
                <a:schemeClr val="accent1"/>
              </a:buClr>
              <a:buFont typeface="Arial"/>
              <a:buNone/>
              <a:defRPr sz="1300" b="0" i="0" u="none" strike="noStrike" cap="none">
                <a:solidFill>
                  <a:srgbClr val="8B8B8D"/>
                </a:solidFill>
                <a:latin typeface="Arial"/>
                <a:ea typeface="Arial"/>
                <a:cs typeface="Arial"/>
                <a:sym typeface="Arial"/>
              </a:defRPr>
            </a:lvl8pPr>
            <a:lvl9pPr marL="3657600" marR="0" lvl="8" indent="0" algn="ctr" rtl="0">
              <a:spcBef>
                <a:spcPts val="260"/>
              </a:spcBef>
              <a:buClr>
                <a:schemeClr val="accent1"/>
              </a:buClr>
              <a:buFont typeface="Arial"/>
              <a:buNone/>
              <a:defRPr sz="1300" b="0" i="0" u="none" strike="noStrike" cap="none">
                <a:solidFill>
                  <a:srgbClr val="8B8B8D"/>
                </a:solidFill>
                <a:latin typeface="Arial"/>
                <a:ea typeface="Arial"/>
                <a:cs typeface="Arial"/>
                <a:sym typeface="Arial"/>
              </a:defRPr>
            </a:lvl9pPr>
          </a:lstStyle>
          <a:p>
            <a:endParaRPr/>
          </a:p>
        </p:txBody>
      </p:sp>
      <p:cxnSp>
        <p:nvCxnSpPr>
          <p:cNvPr id="19" name="Shape 19"/>
          <p:cNvCxnSpPr/>
          <p:nvPr/>
        </p:nvCxnSpPr>
        <p:spPr>
          <a:xfrm>
            <a:off x="742950" y="3398520"/>
            <a:ext cx="8502650" cy="1587"/>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95301" y="533401"/>
            <a:ext cx="8915399" cy="990599"/>
          </a:xfrm>
          <a:prstGeom prst="rect">
            <a:avLst/>
          </a:prstGeom>
          <a:noFill/>
          <a:ln>
            <a:noFill/>
          </a:ln>
        </p:spPr>
        <p:txBody>
          <a:bodyPr lIns="91425" tIns="91425" rIns="91425" bIns="91425" anchor="ctr" anchorCtr="0"/>
          <a:lstStyle>
            <a:lvl1pPr marL="0" marR="0" lvl="0" indent="0" algn="l" rtl="0">
              <a:spcBef>
                <a:spcPts val="0"/>
              </a:spcBef>
              <a:buClr>
                <a:schemeClr val="dk2"/>
              </a:buClr>
              <a:buFont typeface="Roboto"/>
              <a:buNone/>
              <a:defRPr sz="4000" b="0" i="0" u="none" strike="noStrike" cap="none">
                <a:solidFill>
                  <a:schemeClr val="dk2"/>
                </a:solidFill>
                <a:latin typeface="Roboto"/>
                <a:ea typeface="Roboto"/>
                <a:cs typeface="Roboto"/>
                <a:sym typeface="Robot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body" idx="1"/>
          </p:nvPr>
        </p:nvSpPr>
        <p:spPr>
          <a:xfrm>
            <a:off x="495301" y="1608014"/>
            <a:ext cx="8915399" cy="4876799"/>
          </a:xfrm>
          <a:prstGeom prst="rect">
            <a:avLst/>
          </a:prstGeom>
          <a:noFill/>
          <a:ln>
            <a:noFill/>
          </a:ln>
        </p:spPr>
        <p:txBody>
          <a:bodyPr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Roboto"/>
                <a:ea typeface="Roboto"/>
                <a:cs typeface="Roboto"/>
                <a:sym typeface="Roboto"/>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Roboto"/>
                <a:ea typeface="Roboto"/>
                <a:cs typeface="Roboto"/>
                <a:sym typeface="Roboto"/>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Roboto"/>
                <a:ea typeface="Roboto"/>
                <a:cs typeface="Roboto"/>
                <a:sym typeface="Roboto"/>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Roboto"/>
                <a:ea typeface="Roboto"/>
                <a:cs typeface="Roboto"/>
                <a:sym typeface="Roboto"/>
              </a:defRPr>
            </a:lvl4pPr>
            <a:lvl5pPr marL="1188720" marR="0" lvl="4" indent="-58419" algn="l" rtl="0">
              <a:spcBef>
                <a:spcPts val="280"/>
              </a:spcBef>
              <a:buClr>
                <a:schemeClr val="accent1"/>
              </a:buClr>
              <a:buSzPct val="100000"/>
              <a:buFont typeface="Arial"/>
              <a:buChar char="•"/>
              <a:defRPr sz="1400" b="0" i="0" u="none" strike="noStrike" cap="none">
                <a:solidFill>
                  <a:schemeClr val="dk1"/>
                </a:solidFill>
                <a:latin typeface="Roboto"/>
                <a:ea typeface="Roboto"/>
                <a:cs typeface="Roboto"/>
                <a:sym typeface="Roboto"/>
              </a:defRPr>
            </a:lvl5pPr>
            <a:lvl6pPr marL="1371600" marR="0" lvl="5" indent="-10795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6pPr>
            <a:lvl7pPr marL="1554480" marR="0" lvl="6" indent="-10033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7pPr>
            <a:lvl8pPr marL="1737360" marR="0" lvl="7" indent="-10541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8pPr>
            <a:lvl9pPr marL="1920240" marR="0" lvl="8" indent="-110489"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9pPr>
          </a:lstStyle>
          <a:p>
            <a:endParaRPr/>
          </a:p>
        </p:txBody>
      </p:sp>
      <p:pic>
        <p:nvPicPr>
          <p:cNvPr id="5"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1432" y="555077"/>
            <a:ext cx="949739" cy="52763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 xmlns:a16="http://schemas.microsoft.com/office/drawing/2014/main" id="{1F7B7E8D-1B70-43E4-BCE9-D4790FA91F7D}"/>
              </a:ext>
            </a:extLst>
          </p:cNvPr>
          <p:cNvSpPr>
            <a:spLocks noGrp="1"/>
          </p:cNvSpPr>
          <p:nvPr>
            <p:ph type="dt" sz="half" idx="10"/>
          </p:nvPr>
        </p:nvSpPr>
        <p:spPr>
          <a:xfrm>
            <a:off x="681038" y="6356351"/>
            <a:ext cx="2228850" cy="365125"/>
          </a:xfrm>
          <a:prstGeom prst="rect">
            <a:avLst/>
          </a:prstGeom>
        </p:spPr>
        <p:txBody>
          <a:bodyPr/>
          <a:lstStyle/>
          <a:p>
            <a:fld id="{A46C9BDF-EE10-4A1B-A055-4C06D01C3193}" type="datetimeFigureOut">
              <a:rPr kumimoji="1" lang="ja-JP" altLang="en-US" smtClean="0"/>
              <a:t>2019/9/6</a:t>
            </a:fld>
            <a:endParaRPr kumimoji="1" lang="ja-JP" altLang="en-US"/>
          </a:p>
        </p:txBody>
      </p:sp>
      <p:sp>
        <p:nvSpPr>
          <p:cNvPr id="3" name="フッター プレースホルダー 2">
            <a:extLst>
              <a:ext uri="{FF2B5EF4-FFF2-40B4-BE49-F238E27FC236}">
                <a16:creationId xmlns="" xmlns:a16="http://schemas.microsoft.com/office/drawing/2014/main" id="{A7B3052E-5E29-4678-83FD-9363F23A7E2D}"/>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 xmlns:a16="http://schemas.microsoft.com/office/drawing/2014/main" id="{2884DDC0-67B1-47B8-898F-87BC21A365B8}"/>
              </a:ext>
            </a:extLst>
          </p:cNvPr>
          <p:cNvSpPr>
            <a:spLocks noGrp="1"/>
          </p:cNvSpPr>
          <p:nvPr>
            <p:ph type="sldNum" sz="quarter" idx="12"/>
          </p:nvPr>
        </p:nvSpPr>
        <p:spPr/>
        <p:txBody>
          <a:bodyPr/>
          <a:lstStyle/>
          <a:p>
            <a:fld id="{545D4337-59E0-48FC-86FC-ADAEAB0EE879}" type="slidenum">
              <a:rPr kumimoji="1" lang="ja-JP" altLang="en-US" smtClean="0"/>
              <a:t>‹#›</a:t>
            </a:fld>
            <a:endParaRPr kumimoji="1" lang="ja-JP" altLang="en-US"/>
          </a:p>
        </p:txBody>
      </p:sp>
    </p:spTree>
    <p:extLst>
      <p:ext uri="{BB962C8B-B14F-4D97-AF65-F5344CB8AC3E}">
        <p14:creationId xmlns:p14="http://schemas.microsoft.com/office/powerpoint/2010/main" val="29258308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p:nvPr/>
        </p:nvSpPr>
        <p:spPr>
          <a:xfrm>
            <a:off x="0" y="220786"/>
            <a:ext cx="9906000" cy="228600"/>
          </a:xfrm>
          <a:prstGeom prst="rect">
            <a:avLst/>
          </a:prstGeom>
          <a:solidFill>
            <a:srgbClr val="FFFFFF"/>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Roboto"/>
              <a:ea typeface="Roboto"/>
              <a:cs typeface="Roboto"/>
              <a:sym typeface="Roboto"/>
            </a:endParaRPr>
          </a:p>
        </p:txBody>
      </p:sp>
      <p:sp>
        <p:nvSpPr>
          <p:cNvPr id="11" name="Shape 11"/>
          <p:cNvSpPr txBox="1">
            <a:spLocks noGrp="1"/>
          </p:cNvSpPr>
          <p:nvPr>
            <p:ph type="title"/>
          </p:nvPr>
        </p:nvSpPr>
        <p:spPr>
          <a:xfrm>
            <a:off x="495301" y="533401"/>
            <a:ext cx="8915399" cy="990599"/>
          </a:xfrm>
          <a:prstGeom prst="rect">
            <a:avLst/>
          </a:prstGeom>
          <a:noFill/>
          <a:ln>
            <a:noFill/>
          </a:ln>
        </p:spPr>
        <p:txBody>
          <a:bodyPr lIns="91425" tIns="91425" rIns="91425" bIns="91425" anchor="ctr" anchorCtr="0"/>
          <a:lstStyle>
            <a:lvl1pPr marL="0" marR="0" lvl="0" indent="0" algn="l" rtl="0">
              <a:spcBef>
                <a:spcPts val="0"/>
              </a:spcBef>
              <a:buClr>
                <a:schemeClr val="dk2"/>
              </a:buClr>
              <a:buFont typeface="Roboto"/>
              <a:buNone/>
              <a:defRPr sz="4000" b="0" i="0" u="none" strike="noStrike" cap="none">
                <a:solidFill>
                  <a:schemeClr val="dk2"/>
                </a:solidFill>
                <a:latin typeface="Roboto"/>
                <a:ea typeface="Roboto"/>
                <a:cs typeface="Roboto"/>
                <a:sym typeface="Robot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2" name="Shape 12"/>
          <p:cNvSpPr txBox="1">
            <a:spLocks noGrp="1"/>
          </p:cNvSpPr>
          <p:nvPr>
            <p:ph type="body" idx="1"/>
          </p:nvPr>
        </p:nvSpPr>
        <p:spPr>
          <a:xfrm>
            <a:off x="495301" y="1608014"/>
            <a:ext cx="8915399" cy="4876799"/>
          </a:xfrm>
          <a:prstGeom prst="rect">
            <a:avLst/>
          </a:prstGeom>
          <a:noFill/>
          <a:ln>
            <a:noFill/>
          </a:ln>
        </p:spPr>
        <p:txBody>
          <a:bodyPr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Roboto"/>
                <a:ea typeface="Roboto"/>
                <a:cs typeface="Roboto"/>
                <a:sym typeface="Roboto"/>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Roboto"/>
                <a:ea typeface="Roboto"/>
                <a:cs typeface="Roboto"/>
                <a:sym typeface="Roboto"/>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Roboto"/>
                <a:ea typeface="Roboto"/>
                <a:cs typeface="Roboto"/>
                <a:sym typeface="Roboto"/>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Roboto"/>
                <a:ea typeface="Roboto"/>
                <a:cs typeface="Roboto"/>
                <a:sym typeface="Roboto"/>
              </a:defRPr>
            </a:lvl4pPr>
            <a:lvl5pPr marL="1188720" marR="0" lvl="4" indent="-58419" algn="l" rtl="0">
              <a:spcBef>
                <a:spcPts val="280"/>
              </a:spcBef>
              <a:buClr>
                <a:schemeClr val="accent1"/>
              </a:buClr>
              <a:buSzPct val="100000"/>
              <a:buFont typeface="Arial"/>
              <a:buChar char="•"/>
              <a:defRPr sz="1400" b="0" i="0" u="none" strike="noStrike" cap="none">
                <a:solidFill>
                  <a:schemeClr val="dk1"/>
                </a:solidFill>
                <a:latin typeface="Roboto"/>
                <a:ea typeface="Roboto"/>
                <a:cs typeface="Roboto"/>
                <a:sym typeface="Roboto"/>
              </a:defRPr>
            </a:lvl5pPr>
            <a:lvl6pPr marL="1371600" marR="0" lvl="5" indent="-10795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6pPr>
            <a:lvl7pPr marL="1554480" marR="0" lvl="6" indent="-10033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7pPr>
            <a:lvl8pPr marL="1737360" marR="0" lvl="7" indent="-10541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8pPr>
            <a:lvl9pPr marL="1920240" marR="0" lvl="8" indent="-110489"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13" name="Shape 13"/>
          <p:cNvSpPr/>
          <p:nvPr/>
        </p:nvSpPr>
        <p:spPr>
          <a:xfrm>
            <a:off x="0" y="1"/>
            <a:ext cx="9906000" cy="365759"/>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Roboto"/>
              <a:ea typeface="Roboto"/>
              <a:cs typeface="Roboto"/>
              <a:sym typeface="Roboto"/>
            </a:endParaRPr>
          </a:p>
        </p:txBody>
      </p:sp>
      <p:sp>
        <p:nvSpPr>
          <p:cNvPr id="14" name="Shape 14"/>
          <p:cNvSpPr txBox="1">
            <a:spLocks noGrp="1"/>
          </p:cNvSpPr>
          <p:nvPr>
            <p:ph type="ftr" idx="11"/>
          </p:nvPr>
        </p:nvSpPr>
        <p:spPr>
          <a:xfrm>
            <a:off x="0" y="18289"/>
            <a:ext cx="9012307" cy="347471"/>
          </a:xfrm>
          <a:prstGeom prst="rect">
            <a:avLst/>
          </a:prstGeom>
          <a:noFill/>
          <a:ln>
            <a:noFill/>
          </a:ln>
        </p:spPr>
        <p:txBody>
          <a:bodyPr lIns="91425" tIns="91425" rIns="91425" bIns="91425" anchor="ctr" anchorCtr="0"/>
          <a:lstStyle>
            <a:lvl1pPr marL="0" marR="0" lvl="0" indent="0" algn="ctr" rtl="0">
              <a:spcBef>
                <a:spcPts val="0"/>
              </a:spcBef>
              <a:buNone/>
              <a:defRPr sz="1050" b="0" i="0" u="none" strike="noStrike" cap="none">
                <a:solidFill>
                  <a:srgbClr val="FFFFFF"/>
                </a:solidFill>
                <a:latin typeface="Roboto Condensed"/>
                <a:ea typeface="Roboto Condensed"/>
                <a:cs typeface="Roboto Condensed"/>
                <a:sym typeface="Roboto Condensed"/>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OpenChain Japan WG / Licensed under CC0 1.0</a:t>
            </a:r>
            <a:endParaRPr/>
          </a:p>
        </p:txBody>
      </p:sp>
      <p:sp>
        <p:nvSpPr>
          <p:cNvPr id="15" name="Shape 15"/>
          <p:cNvSpPr txBox="1">
            <a:spLocks noGrp="1"/>
          </p:cNvSpPr>
          <p:nvPr>
            <p:ph type="sldNum" idx="12"/>
          </p:nvPr>
        </p:nvSpPr>
        <p:spPr>
          <a:xfrm>
            <a:off x="9012307" y="18288"/>
            <a:ext cx="398392" cy="329184"/>
          </a:xfrm>
          <a:prstGeom prst="rect">
            <a:avLst/>
          </a:prstGeom>
          <a:noFill/>
          <a:ln>
            <a:noFill/>
          </a:ln>
        </p:spPr>
        <p:txBody>
          <a:bodyPr lIns="91425" tIns="45700" rIns="91425" bIns="45700" anchor="ctr" anchorCtr="0">
            <a:noAutofit/>
          </a:bodyPr>
          <a:lstStyle/>
          <a:p>
            <a:pPr marL="0" marR="0" lvl="0" indent="0" algn="l" rtl="0">
              <a:spcBef>
                <a:spcPts val="0"/>
              </a:spcBef>
              <a:buSzPct val="25000"/>
              <a:buNone/>
            </a:pPr>
            <a:fld id="{00000000-1234-1234-1234-123412341234}" type="slidenum">
              <a:rPr lang="en-US" sz="1200" b="0" i="0" u="none" strike="noStrike" cap="none">
                <a:solidFill>
                  <a:srgbClr val="FFFFFF"/>
                </a:solidFill>
                <a:latin typeface="Roboto"/>
                <a:ea typeface="Roboto"/>
                <a:cs typeface="Roboto"/>
                <a:sym typeface="Roboto"/>
              </a:rPr>
              <a:t>‹#›</a:t>
            </a:fld>
            <a:endParaRPr lang="en-US" sz="1200" b="0" i="0" u="none" strike="noStrike" cap="none">
              <a:solidFill>
                <a:srgbClr val="FFFFFF"/>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openchainproject.org/"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chart" Target="../charts/chart1.xml"/></Relationships>
</file>

<file path=ppt/slides/_rels/slide15.xml.rels><?xml version="1.0" encoding="UTF-8" standalone="yes"?>
<Relationships xmlns="http://schemas.openxmlformats.org/package/2006/relationships"><Relationship Id="rId3" Type="http://schemas.openxmlformats.org/officeDocument/2006/relationships/hyperlink" Target="https://www.openchainproject.or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openchain-japanwg.slack.com/" TargetMode="External"/><Relationship Id="rId4" Type="http://schemas.openxmlformats.org/officeDocument/2006/relationships/hyperlink" Target="https://github.com/OpenChain-Project/"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openchainproject.org/spec"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www.openchainproject.org/conformance" TargetMode="External"/><Relationship Id="rId4" Type="http://schemas.openxmlformats.org/officeDocument/2006/relationships/hyperlink" Target="https://www.openchainproject.org/translation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2" name="サブタイトル 1"/>
          <p:cNvSpPr>
            <a:spLocks noGrp="1"/>
          </p:cNvSpPr>
          <p:nvPr>
            <p:ph type="subTitle" idx="1"/>
          </p:nvPr>
        </p:nvSpPr>
        <p:spPr>
          <a:xfrm>
            <a:off x="742950" y="3505200"/>
            <a:ext cx="8386514" cy="1752600"/>
          </a:xfrm>
        </p:spPr>
        <p:txBody>
          <a:bodyPr/>
          <a:lstStyle/>
          <a:p>
            <a:pPr algn="r"/>
            <a:r>
              <a:rPr kumimoji="1" lang="en-US" altLang="ja-JP" dirty="0">
                <a:latin typeface="+mn-ea"/>
                <a:ea typeface="+mn-ea"/>
              </a:rPr>
              <a:t>2019</a:t>
            </a:r>
            <a:r>
              <a:rPr kumimoji="1" lang="ja-JP" altLang="en-US" dirty="0">
                <a:latin typeface="+mn-ea"/>
                <a:ea typeface="+mn-ea"/>
              </a:rPr>
              <a:t>年</a:t>
            </a:r>
            <a:r>
              <a:rPr kumimoji="1" lang="en-US" altLang="ja-JP" dirty="0">
                <a:latin typeface="+mn-ea"/>
                <a:ea typeface="+mn-ea"/>
              </a:rPr>
              <a:t>7</a:t>
            </a:r>
            <a:r>
              <a:rPr kumimoji="1" lang="ja-JP" altLang="en-US" dirty="0">
                <a:latin typeface="+mn-ea"/>
                <a:ea typeface="+mn-ea"/>
              </a:rPr>
              <a:t>月</a:t>
            </a:r>
            <a:r>
              <a:rPr kumimoji="1" lang="en-US" altLang="ja-JP" dirty="0">
                <a:latin typeface="+mn-ea"/>
                <a:ea typeface="+mn-ea"/>
              </a:rPr>
              <a:t>16</a:t>
            </a:r>
            <a:r>
              <a:rPr kumimoji="1" lang="ja-JP" altLang="en-US" dirty="0">
                <a:latin typeface="+mn-ea"/>
                <a:ea typeface="+mn-ea"/>
              </a:rPr>
              <a:t>日</a:t>
            </a:r>
            <a:endParaRPr kumimoji="1" lang="en-US" altLang="ja-JP" dirty="0">
              <a:latin typeface="+mn-ea"/>
              <a:ea typeface="+mn-ea"/>
            </a:endParaRPr>
          </a:p>
        </p:txBody>
      </p:sp>
      <p:pic>
        <p:nvPicPr>
          <p:cNvPr id="7"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940" y="874713"/>
            <a:ext cx="2628900" cy="1460500"/>
          </a:xfrm>
          <a:prstGeom prst="rect">
            <a:avLst/>
          </a:prstGeom>
        </p:spPr>
      </p:pic>
      <p:sp>
        <p:nvSpPr>
          <p:cNvPr id="10" name="Title 1"/>
          <p:cNvSpPr>
            <a:spLocks noGrp="1"/>
          </p:cNvSpPr>
          <p:nvPr>
            <p:ph type="ctrTitle"/>
          </p:nvPr>
        </p:nvSpPr>
        <p:spPr>
          <a:xfrm>
            <a:off x="776536" y="1371601"/>
            <a:ext cx="8575104" cy="1927225"/>
          </a:xfrm>
        </p:spPr>
        <p:txBody>
          <a:bodyPr/>
          <a:lstStyle/>
          <a:p>
            <a:r>
              <a:rPr lang="en-US" sz="4800" dirty="0">
                <a:solidFill>
                  <a:srgbClr val="E56B45"/>
                </a:solidFill>
              </a:rPr>
              <a:t>Japan WG</a:t>
            </a:r>
            <a:endParaRPr lang="en-US" sz="4800" dirty="0">
              <a:solidFill>
                <a:srgbClr val="E56B45"/>
              </a:solidFill>
              <a:latin typeface="+mj-ea"/>
              <a:ea typeface="+mj-ea"/>
            </a:endParaRPr>
          </a:p>
        </p:txBody>
      </p:sp>
      <p:sp>
        <p:nvSpPr>
          <p:cNvPr id="3" name="テキスト ボックス 2">
            <a:extLst>
              <a:ext uri="{FF2B5EF4-FFF2-40B4-BE49-F238E27FC236}">
                <a16:creationId xmlns="" xmlns:a16="http://schemas.microsoft.com/office/drawing/2014/main" id="{50CEDDFB-1409-4A37-BE62-60C08686E4CC}"/>
              </a:ext>
            </a:extLst>
          </p:cNvPr>
          <p:cNvSpPr txBox="1"/>
          <p:nvPr/>
        </p:nvSpPr>
        <p:spPr>
          <a:xfrm>
            <a:off x="5745088" y="6527700"/>
            <a:ext cx="4065537" cy="307777"/>
          </a:xfrm>
          <a:prstGeom prst="rect">
            <a:avLst/>
          </a:prstGeom>
          <a:noFill/>
        </p:spPr>
        <p:txBody>
          <a:bodyPr wrap="none" rtlCol="0">
            <a:spAutoFit/>
          </a:bodyPr>
          <a:lstStyle/>
          <a:p>
            <a:r>
              <a:rPr kumimoji="1" lang="en-US" altLang="ja-JP" dirty="0" err="1"/>
              <a:t>OpenChain</a:t>
            </a:r>
            <a:r>
              <a:rPr kumimoji="1" lang="en-US" altLang="ja-JP" dirty="0"/>
              <a:t> Japan WG / Licensed under CC0 1.0</a:t>
            </a:r>
            <a:endParaRPr kumimoji="1" lang="ja-JP"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0" y="2996952"/>
            <a:ext cx="8915399" cy="990599"/>
          </a:xfrm>
          <a:prstGeom prst="rect">
            <a:avLst/>
          </a:prstGeom>
          <a:noFill/>
          <a:ln>
            <a:noFill/>
          </a:ln>
        </p:spPr>
        <p:txBody>
          <a:bodyPr lIns="91425" tIns="45700" rIns="91425" bIns="45700" anchor="ctr" anchorCtr="0">
            <a:noAutofit/>
          </a:bodyPr>
          <a:lstStyle/>
          <a:p>
            <a:pPr marL="0" marR="0" lvl="0" indent="0" algn="ctr" rtl="0">
              <a:spcBef>
                <a:spcPts val="0"/>
              </a:spcBef>
              <a:buClr>
                <a:srgbClr val="D2533C"/>
              </a:buClr>
              <a:buSzPct val="25000"/>
              <a:buFont typeface="Roboto"/>
              <a:buNone/>
            </a:pPr>
            <a:r>
              <a:rPr lang="en-US" sz="5400" b="0" i="0" u="none" strike="noStrike" cap="none" dirty="0" err="1">
                <a:solidFill>
                  <a:srgbClr val="D2533C"/>
                </a:solidFill>
                <a:latin typeface="Roboto"/>
                <a:ea typeface="Roboto"/>
                <a:cs typeface="Roboto"/>
                <a:sym typeface="Roboto"/>
              </a:rPr>
              <a:t>OpenChain</a:t>
            </a:r>
            <a:r>
              <a:rPr lang="en-US" sz="5400" b="0" i="0" u="none" strike="noStrike" cap="none" dirty="0">
                <a:solidFill>
                  <a:srgbClr val="D2533C"/>
                </a:solidFill>
                <a:latin typeface="Roboto"/>
                <a:ea typeface="Roboto"/>
                <a:cs typeface="Roboto"/>
                <a:sym typeface="Roboto"/>
              </a:rPr>
              <a:t/>
            </a:r>
            <a:br>
              <a:rPr lang="en-US" sz="5400" b="0" i="0" u="none" strike="noStrike" cap="none" dirty="0">
                <a:solidFill>
                  <a:srgbClr val="D2533C"/>
                </a:solidFill>
                <a:latin typeface="Roboto"/>
                <a:ea typeface="Roboto"/>
                <a:cs typeface="Roboto"/>
                <a:sym typeface="Roboto"/>
              </a:rPr>
            </a:br>
            <a:r>
              <a:rPr lang="en-US" altLang="ja-JP" sz="5400" dirty="0">
                <a:solidFill>
                  <a:srgbClr val="D2533C"/>
                </a:solidFill>
              </a:rPr>
              <a:t>Japan</a:t>
            </a:r>
            <a:r>
              <a:rPr lang="ja-JP" altLang="en-US" sz="5400" dirty="0">
                <a:solidFill>
                  <a:srgbClr val="D2533C"/>
                </a:solidFill>
              </a:rPr>
              <a:t> </a:t>
            </a:r>
            <a:r>
              <a:rPr lang="en-US" altLang="ja-JP" sz="5400" dirty="0">
                <a:solidFill>
                  <a:srgbClr val="D2533C"/>
                </a:solidFill>
              </a:rPr>
              <a:t>Work Group</a:t>
            </a:r>
            <a:endParaRPr lang="en-US" sz="5400" b="0" i="0" u="none" strike="noStrike" cap="none" dirty="0">
              <a:solidFill>
                <a:srgbClr val="D2533C"/>
              </a:solidFill>
              <a:latin typeface="+mj-ea"/>
              <a:ea typeface="+mj-ea"/>
              <a:cs typeface="Roboto"/>
              <a:sym typeface="Roboto"/>
            </a:endParaRPr>
          </a:p>
        </p:txBody>
      </p:sp>
    </p:spTree>
    <p:extLst>
      <p:ext uri="{BB962C8B-B14F-4D97-AF65-F5344CB8AC3E}">
        <p14:creationId xmlns:p14="http://schemas.microsoft.com/office/powerpoint/2010/main" val="21122254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err="1">
                <a:solidFill>
                  <a:srgbClr val="D2533C"/>
                </a:solidFill>
                <a:latin typeface="+mj-ea"/>
                <a:ea typeface="+mj-ea"/>
                <a:cs typeface="Roboto"/>
                <a:sym typeface="Roboto"/>
              </a:rPr>
              <a:t>OpenChain</a:t>
            </a:r>
            <a:r>
              <a:rPr lang="en-US" altLang="ja-JP" sz="4000" b="0" i="0" u="none" strike="noStrike" cap="none" dirty="0">
                <a:solidFill>
                  <a:srgbClr val="D2533C"/>
                </a:solidFill>
                <a:latin typeface="+mj-ea"/>
                <a:ea typeface="+mj-ea"/>
                <a:cs typeface="Roboto"/>
                <a:sym typeface="Roboto"/>
              </a:rPr>
              <a:t> Japan WG</a:t>
            </a:r>
            <a:r>
              <a:rPr lang="ja-JP" altLang="en-US" sz="4000" b="0" i="0" u="none" strike="noStrike" cap="none" dirty="0">
                <a:solidFill>
                  <a:srgbClr val="D2533C"/>
                </a:solidFill>
                <a:latin typeface="+mj-ea"/>
                <a:ea typeface="+mj-ea"/>
                <a:cs typeface="Roboto"/>
                <a:sym typeface="Roboto"/>
              </a:rPr>
              <a:t>設立</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344488" y="1412776"/>
            <a:ext cx="9433047" cy="5112568"/>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en-US" altLang="ja-JP" dirty="0">
                <a:latin typeface="+mn-ea"/>
                <a:ea typeface="+mn-ea"/>
              </a:rPr>
              <a:t>2017</a:t>
            </a:r>
            <a:r>
              <a:rPr lang="ja-JP" altLang="en-US" dirty="0">
                <a:latin typeface="+mn-ea"/>
                <a:ea typeface="+mn-ea"/>
              </a:rPr>
              <a:t>年</a:t>
            </a:r>
            <a:r>
              <a:rPr lang="en-US" altLang="ja-JP" dirty="0">
                <a:latin typeface="+mn-ea"/>
                <a:ea typeface="+mn-ea"/>
              </a:rPr>
              <a:t>8</a:t>
            </a:r>
            <a:r>
              <a:rPr lang="ja-JP" altLang="en-US" dirty="0">
                <a:latin typeface="+mn-ea"/>
                <a:ea typeface="+mn-ea"/>
              </a:rPr>
              <a:t>月以降、トヨタ、日立、ソニーの日本企業が</a:t>
            </a:r>
            <a:r>
              <a:rPr lang="en-US" altLang="ja-JP" dirty="0" err="1">
                <a:latin typeface="+mn-ea"/>
                <a:ea typeface="+mn-ea"/>
              </a:rPr>
              <a:t>OpenChain</a:t>
            </a:r>
            <a:r>
              <a:rPr lang="ja-JP" altLang="en-US" dirty="0">
                <a:latin typeface="+mn-ea"/>
                <a:ea typeface="+mn-ea"/>
              </a:rPr>
              <a:t>に加盟。</a:t>
            </a:r>
            <a:endParaRPr lang="en-US" altLang="ja-JP" dirty="0">
              <a:latin typeface="+mn-ea"/>
              <a:ea typeface="+mn-ea"/>
            </a:endParaRPr>
          </a:p>
          <a:p>
            <a:pPr marL="361950" lvl="0" indent="-161925">
              <a:buFont typeface="Arial" pitchFamily="34" charset="0"/>
              <a:buChar char="•"/>
            </a:pPr>
            <a:endParaRPr lang="en-US" altLang="ja-JP" sz="1100" dirty="0">
              <a:latin typeface="+mn-ea"/>
              <a:ea typeface="+mn-ea"/>
            </a:endParaRPr>
          </a:p>
          <a:p>
            <a:pPr marL="342900" indent="-342900">
              <a:buFont typeface="Wingdings" pitchFamily="2" charset="2"/>
              <a:buChar char="u"/>
            </a:pPr>
            <a:r>
              <a:rPr lang="en-US" altLang="ja-JP" dirty="0" err="1">
                <a:latin typeface="+mn-ea"/>
                <a:ea typeface="+mn-ea"/>
              </a:rPr>
              <a:t>OpenChain</a:t>
            </a:r>
            <a:r>
              <a:rPr lang="ja-JP" altLang="en-US" dirty="0">
                <a:latin typeface="+mn-ea"/>
                <a:ea typeface="+mn-ea"/>
              </a:rPr>
              <a:t>の枠組みを使って面白いことしたいよね。</a:t>
            </a:r>
            <a:endParaRPr lang="en-US" altLang="ja-JP" dirty="0">
              <a:latin typeface="+mj-ea"/>
            </a:endParaRPr>
          </a:p>
          <a:p>
            <a:pPr marL="361950" lvl="0" indent="-161925">
              <a:buFont typeface="Arial" pitchFamily="34" charset="0"/>
              <a:buChar char="•"/>
            </a:pPr>
            <a:r>
              <a:rPr lang="ja-JP" altLang="en-US" dirty="0">
                <a:latin typeface="+mn-ea"/>
                <a:ea typeface="+mn-ea"/>
              </a:rPr>
              <a:t>日本でコンプライアンスの意識を高めよう！</a:t>
            </a:r>
            <a:endParaRPr lang="en-US" altLang="ja-JP" dirty="0">
              <a:latin typeface="+mn-ea"/>
              <a:ea typeface="+mn-ea"/>
            </a:endParaRPr>
          </a:p>
          <a:p>
            <a:pPr marL="361950" lvl="0" indent="-161925">
              <a:buFont typeface="Arial" pitchFamily="34" charset="0"/>
              <a:buChar char="•"/>
            </a:pPr>
            <a:r>
              <a:rPr lang="ja-JP" altLang="en-US" dirty="0">
                <a:latin typeface="+mn-ea"/>
                <a:ea typeface="+mn-ea"/>
              </a:rPr>
              <a:t>日本からアジアに向かってコンプライアンスの意識を高めよう！</a:t>
            </a:r>
          </a:p>
          <a:p>
            <a:pPr marL="361950" lvl="0" indent="-161925">
              <a:buFont typeface="Arial" pitchFamily="34" charset="0"/>
              <a:buChar char="•"/>
            </a:pPr>
            <a:r>
              <a:rPr lang="ja-JP" altLang="en-US" dirty="0">
                <a:latin typeface="+mn-ea"/>
                <a:ea typeface="+mn-ea"/>
              </a:rPr>
              <a:t>コンプライアンスに対する課題に関して情報交換しよう！</a:t>
            </a:r>
            <a:endParaRPr lang="en-US" altLang="ja-JP" dirty="0">
              <a:latin typeface="+mn-ea"/>
              <a:ea typeface="+mn-ea"/>
            </a:endParaRPr>
          </a:p>
          <a:p>
            <a:pPr marL="361950" lvl="0" indent="-161925">
              <a:buFont typeface="Arial" pitchFamily="34" charset="0"/>
              <a:buChar char="•"/>
            </a:pPr>
            <a:r>
              <a:rPr lang="ja-JP" altLang="en-US" dirty="0">
                <a:latin typeface="+mn-ea"/>
                <a:ea typeface="+mn-ea"/>
              </a:rPr>
              <a:t>日本語で議論が出来る場を設けよう！</a:t>
            </a:r>
            <a:endParaRPr lang="en-US" altLang="ja-JP" dirty="0">
              <a:latin typeface="+mn-ea"/>
              <a:ea typeface="+mn-ea"/>
            </a:endParaRPr>
          </a:p>
          <a:p>
            <a:pPr marL="361950" lvl="0" indent="-161925">
              <a:buFont typeface="Arial" pitchFamily="34" charset="0"/>
              <a:buChar char="•"/>
            </a:pPr>
            <a:endParaRPr lang="en-US" altLang="ja-JP" sz="1100" dirty="0">
              <a:latin typeface="+mn-ea"/>
              <a:ea typeface="+mn-ea"/>
            </a:endParaRPr>
          </a:p>
          <a:p>
            <a:pPr marL="342900" lvl="0" indent="-342900">
              <a:buFont typeface="Wingdings" pitchFamily="2" charset="2"/>
              <a:buChar char="u"/>
            </a:pPr>
            <a:r>
              <a:rPr lang="ja-JP" altLang="en-US" dirty="0">
                <a:latin typeface="+mn-ea"/>
                <a:ea typeface="+mn-ea"/>
              </a:rPr>
              <a:t>仲間作りが必要だよね！？</a:t>
            </a:r>
            <a:endParaRPr lang="en-US" altLang="ja-JP" dirty="0">
              <a:latin typeface="+mn-ea"/>
              <a:ea typeface="+mn-ea"/>
            </a:endParaRPr>
          </a:p>
          <a:p>
            <a:pPr marL="361950" lvl="0" indent="-161925">
              <a:buFont typeface="Arial" pitchFamily="34" charset="0"/>
              <a:buChar char="•"/>
            </a:pPr>
            <a:r>
              <a:rPr lang="ja-JP" altLang="en-US" dirty="0">
                <a:latin typeface="+mn-ea"/>
                <a:ea typeface="+mn-ea"/>
              </a:rPr>
              <a:t>コミュニティを作ろう！</a:t>
            </a:r>
            <a:endParaRPr lang="en-US" altLang="ja-JP" dirty="0">
              <a:latin typeface="+mn-ea"/>
              <a:ea typeface="+mn-ea"/>
            </a:endParaRPr>
          </a:p>
        </p:txBody>
      </p:sp>
      <p:sp>
        <p:nvSpPr>
          <p:cNvPr id="4" name="正方形/長方形 3"/>
          <p:cNvSpPr/>
          <p:nvPr/>
        </p:nvSpPr>
        <p:spPr>
          <a:xfrm>
            <a:off x="272480" y="5589240"/>
            <a:ext cx="9433048" cy="936104"/>
          </a:xfrm>
          <a:prstGeom prst="rect">
            <a:avLst/>
          </a:prstGeom>
          <a:ln w="28575">
            <a:solidFill>
              <a:srgbClr val="7030A0"/>
            </a:solidFill>
          </a:ln>
        </p:spPr>
        <p:txBody>
          <a:bodyPr wrap="square" anchor="ctr">
            <a:noAutofit/>
          </a:bodyPr>
          <a:lstStyle/>
          <a:p>
            <a:pPr algn="ct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Japan WG</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は、日本企業同士の、日本語によるコミュニティです</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p:txBody>
      </p:sp>
    </p:spTree>
    <p:extLst>
      <p:ext uri="{BB962C8B-B14F-4D97-AF65-F5344CB8AC3E}">
        <p14:creationId xmlns:p14="http://schemas.microsoft.com/office/powerpoint/2010/main" val="693262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a:solidFill>
                  <a:srgbClr val="D2533C"/>
                </a:solidFill>
                <a:latin typeface="+mj-ea"/>
                <a:ea typeface="+mj-ea"/>
                <a:cs typeface="Roboto"/>
                <a:sym typeface="Roboto"/>
              </a:rPr>
              <a:t>Japan WG</a:t>
            </a:r>
            <a:r>
              <a:rPr lang="ja-JP" altLang="en-US" sz="4000" b="0" i="0" u="none" strike="noStrike" cap="none" dirty="0">
                <a:solidFill>
                  <a:srgbClr val="D2533C"/>
                </a:solidFill>
                <a:latin typeface="+mj-ea"/>
                <a:ea typeface="+mj-ea"/>
                <a:cs typeface="Roboto"/>
                <a:sym typeface="Roboto"/>
              </a:rPr>
              <a:t> 会合</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495301" y="1412776"/>
            <a:ext cx="8915399" cy="5112568"/>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ja-JP" altLang="en-US" sz="2000" dirty="0">
                <a:latin typeface="+mn-ea"/>
                <a:ea typeface="+mn-ea"/>
              </a:rPr>
              <a:t>第</a:t>
            </a:r>
            <a:r>
              <a:rPr lang="en-US" altLang="ja-JP" sz="2000" dirty="0">
                <a:latin typeface="+mn-ea"/>
                <a:ea typeface="+mn-ea"/>
              </a:rPr>
              <a:t>1</a:t>
            </a:r>
            <a:r>
              <a:rPr lang="ja-JP" altLang="en-US" sz="2000" dirty="0">
                <a:latin typeface="+mn-ea"/>
                <a:ea typeface="+mn-ea"/>
              </a:rPr>
              <a:t>回 会合 </a:t>
            </a:r>
            <a:r>
              <a:rPr lang="en-US" altLang="ja-JP" sz="2000" dirty="0">
                <a:latin typeface="+mn-ea"/>
                <a:ea typeface="+mn-ea"/>
              </a:rPr>
              <a:t>2017/12/27 @</a:t>
            </a:r>
            <a:r>
              <a:rPr lang="ja-JP" altLang="en-US" sz="2000" dirty="0">
                <a:latin typeface="+mn-ea"/>
                <a:ea typeface="+mn-ea"/>
              </a:rPr>
              <a:t>ソニー本社 クリエイティブラウンジ</a:t>
            </a:r>
            <a:endParaRPr lang="en-US" altLang="ja-JP" sz="2000" dirty="0">
              <a:latin typeface="+mn-ea"/>
              <a:ea typeface="+mn-ea"/>
            </a:endParaRPr>
          </a:p>
          <a:p>
            <a:pPr marL="342900" indent="-342900">
              <a:buFont typeface="Wingdings" pitchFamily="2" charset="2"/>
              <a:buChar char="u"/>
            </a:pPr>
            <a:r>
              <a:rPr lang="ja-JP" altLang="en-US" sz="2000" dirty="0">
                <a:latin typeface="+mn-ea"/>
                <a:ea typeface="+mn-ea"/>
              </a:rPr>
              <a:t>第</a:t>
            </a:r>
            <a:r>
              <a:rPr lang="en-US" altLang="ja-JP" sz="2000" dirty="0">
                <a:latin typeface="+mn-ea"/>
                <a:ea typeface="+mn-ea"/>
              </a:rPr>
              <a:t>2</a:t>
            </a:r>
            <a:r>
              <a:rPr lang="ja-JP" altLang="en-US" sz="2000" dirty="0">
                <a:latin typeface="+mn-ea"/>
                <a:ea typeface="+mn-ea"/>
              </a:rPr>
              <a:t>回 会合 </a:t>
            </a:r>
            <a:r>
              <a:rPr lang="en-US" altLang="ja-JP" sz="2000" dirty="0">
                <a:latin typeface="+mn-ea"/>
                <a:ea typeface="+mn-ea"/>
              </a:rPr>
              <a:t>2018/2/22 @</a:t>
            </a:r>
            <a:r>
              <a:rPr lang="ja-JP" altLang="en-US" sz="2000" dirty="0">
                <a:latin typeface="+mn-ea"/>
                <a:ea typeface="+mn-ea"/>
              </a:rPr>
              <a:t>日立 </a:t>
            </a:r>
            <a:r>
              <a:rPr lang="en-US" altLang="ja-JP" sz="2000" dirty="0">
                <a:latin typeface="+mn-ea"/>
                <a:ea typeface="+mn-ea"/>
              </a:rPr>
              <a:t>(</a:t>
            </a:r>
            <a:r>
              <a:rPr lang="ja-JP" altLang="en-US" sz="2000" dirty="0">
                <a:latin typeface="+mn-ea"/>
                <a:ea typeface="+mn-ea"/>
              </a:rPr>
              <a:t>品川オフィス</a:t>
            </a:r>
            <a:r>
              <a:rPr lang="en-US" altLang="ja-JP" sz="2000" dirty="0">
                <a:latin typeface="+mn-ea"/>
                <a:ea typeface="+mn-ea"/>
              </a:rPr>
              <a:t>)</a:t>
            </a:r>
            <a:r>
              <a:rPr lang="ja-JP" altLang="en-US" sz="2000" dirty="0">
                <a:latin typeface="+mn-ea"/>
                <a:ea typeface="+mn-ea"/>
              </a:rPr>
              <a:t> </a:t>
            </a:r>
            <a:endParaRPr lang="en-US" altLang="ja-JP" sz="2000" dirty="0">
              <a:latin typeface="+mn-ea"/>
              <a:ea typeface="+mn-ea"/>
            </a:endParaRPr>
          </a:p>
          <a:p>
            <a:pPr marL="342900" indent="-342900">
              <a:buFont typeface="Wingdings" pitchFamily="2" charset="2"/>
              <a:buChar char="u"/>
            </a:pPr>
            <a:r>
              <a:rPr lang="ja-JP" altLang="en-US" sz="2000" dirty="0">
                <a:latin typeface="+mn-ea"/>
                <a:ea typeface="+mn-ea"/>
              </a:rPr>
              <a:t>第</a:t>
            </a:r>
            <a:r>
              <a:rPr lang="en-US" altLang="ja-JP" sz="2000" dirty="0">
                <a:latin typeface="+mn-ea"/>
                <a:ea typeface="+mn-ea"/>
              </a:rPr>
              <a:t>3</a:t>
            </a:r>
            <a:r>
              <a:rPr lang="ja-JP" altLang="en-US" sz="2000" dirty="0">
                <a:latin typeface="+mn-ea"/>
                <a:ea typeface="+mn-ea"/>
              </a:rPr>
              <a:t>回 会合 </a:t>
            </a:r>
            <a:r>
              <a:rPr lang="en-US" altLang="ja-JP" sz="2000" dirty="0">
                <a:latin typeface="+mn-ea"/>
                <a:ea typeface="+mn-ea"/>
              </a:rPr>
              <a:t>2018/4/19 @Panasonic (Wonder Lab Osaka)</a:t>
            </a:r>
          </a:p>
          <a:p>
            <a:pPr marL="342900" indent="-342900">
              <a:buFont typeface="Wingdings" pitchFamily="2" charset="2"/>
              <a:buChar char="u"/>
            </a:pPr>
            <a:r>
              <a:rPr lang="en-US" altLang="ja-JP" sz="2000" dirty="0">
                <a:latin typeface="+mn-ea"/>
                <a:ea typeface="+mn-ea"/>
              </a:rPr>
              <a:t>Ad hoc</a:t>
            </a:r>
            <a:r>
              <a:rPr lang="ja-JP" altLang="en-US" sz="2000" dirty="0">
                <a:latin typeface="+mn-ea"/>
                <a:ea typeface="+mn-ea"/>
              </a:rPr>
              <a:t>会合 </a:t>
            </a:r>
            <a:r>
              <a:rPr lang="en-US" altLang="ja-JP" sz="2000" dirty="0">
                <a:latin typeface="+mn-ea"/>
                <a:ea typeface="+mn-ea"/>
              </a:rPr>
              <a:t>2018/6/8</a:t>
            </a:r>
            <a:r>
              <a:rPr lang="en-US" altLang="ja-JP" sz="2000" dirty="0">
                <a:latin typeface="+mn-ea"/>
              </a:rPr>
              <a:t> @</a:t>
            </a:r>
            <a:r>
              <a:rPr lang="ja-JP" altLang="en-US" sz="2000" dirty="0">
                <a:latin typeface="+mn-ea"/>
                <a:ea typeface="+mn-ea"/>
              </a:rPr>
              <a:t>ソニー本社 クリエイティブラウンジ</a:t>
            </a:r>
            <a:endParaRPr lang="en-US" altLang="ja-JP" sz="2000" dirty="0">
              <a:latin typeface="+mn-ea"/>
              <a:ea typeface="+mn-ea"/>
            </a:endParaRPr>
          </a:p>
          <a:p>
            <a:pPr marL="342900" indent="-342900">
              <a:buFont typeface="Wingdings" pitchFamily="2" charset="2"/>
              <a:buChar char="u"/>
            </a:pPr>
            <a:r>
              <a:rPr lang="ja-JP" altLang="en-US" sz="2000" dirty="0">
                <a:latin typeface="+mn-ea"/>
                <a:ea typeface="+mn-ea"/>
              </a:rPr>
              <a:t>第</a:t>
            </a:r>
            <a:r>
              <a:rPr lang="en-US" altLang="ja-JP" sz="2000" dirty="0">
                <a:latin typeface="+mn-ea"/>
                <a:ea typeface="+mn-ea"/>
              </a:rPr>
              <a:t>4</a:t>
            </a:r>
            <a:r>
              <a:rPr lang="ja-JP" altLang="en-US" sz="2000" dirty="0">
                <a:latin typeface="+mn-ea"/>
                <a:ea typeface="+mn-ea"/>
              </a:rPr>
              <a:t>回 会合 </a:t>
            </a:r>
            <a:r>
              <a:rPr lang="en-US" altLang="ja-JP" sz="2000" dirty="0">
                <a:latin typeface="+mn-ea"/>
                <a:ea typeface="+mn-ea"/>
              </a:rPr>
              <a:t>2018/6/13</a:t>
            </a:r>
            <a:r>
              <a:rPr lang="en-US" altLang="ja-JP" sz="2000" dirty="0">
                <a:latin typeface="+mn-ea"/>
              </a:rPr>
              <a:t> @</a:t>
            </a:r>
            <a:r>
              <a:rPr lang="ja-JP" altLang="en-US" sz="2000" dirty="0">
                <a:latin typeface="+mn-ea"/>
                <a:ea typeface="+mn-ea"/>
              </a:rPr>
              <a:t>トヨタ自動車名古屋オフィス</a:t>
            </a:r>
            <a:endParaRPr lang="en-US" altLang="ja-JP" sz="2000" dirty="0">
              <a:latin typeface="+mn-ea"/>
              <a:ea typeface="+mn-ea"/>
            </a:endParaRPr>
          </a:p>
          <a:p>
            <a:pPr marL="342900" indent="-342900">
              <a:buFont typeface="Wingdings" pitchFamily="2" charset="2"/>
              <a:buChar char="u"/>
            </a:pPr>
            <a:r>
              <a:rPr lang="zh-TW" altLang="en-US" sz="2000" dirty="0">
                <a:latin typeface="ＭＳ Ｐゴシック" panose="020B0600070205080204" pitchFamily="50" charset="-128"/>
                <a:ea typeface="ＭＳ Ｐゴシック" panose="020B0600070205080204" pitchFamily="50" charset="-128"/>
              </a:rPr>
              <a:t>第</a:t>
            </a:r>
            <a:r>
              <a:rPr lang="en-US" altLang="zh-TW" sz="2000" dirty="0">
                <a:latin typeface="ＭＳ Ｐゴシック" panose="020B0600070205080204" pitchFamily="50" charset="-128"/>
                <a:ea typeface="ＭＳ Ｐゴシック" panose="020B0600070205080204" pitchFamily="50" charset="-128"/>
              </a:rPr>
              <a:t>5</a:t>
            </a:r>
            <a:r>
              <a:rPr lang="zh-TW" altLang="en-US" sz="2000" dirty="0">
                <a:latin typeface="ＭＳ Ｐゴシック" panose="020B0600070205080204" pitchFamily="50" charset="-128"/>
                <a:ea typeface="ＭＳ Ｐゴシック" panose="020B0600070205080204" pitchFamily="50" charset="-128"/>
              </a:rPr>
              <a:t>回 会合 </a:t>
            </a:r>
            <a:r>
              <a:rPr lang="en-US" altLang="zh-TW" sz="2000" dirty="0">
                <a:latin typeface="ＭＳ Ｐゴシック" panose="020B0600070205080204" pitchFamily="50" charset="-128"/>
                <a:ea typeface="ＭＳ Ｐゴシック" panose="020B0600070205080204" pitchFamily="50" charset="-128"/>
              </a:rPr>
              <a:t>2018/8/31</a:t>
            </a:r>
            <a:r>
              <a:rPr lang="zh-TW" altLang="en-US" sz="2000" dirty="0">
                <a:latin typeface="ＭＳ Ｐゴシック" panose="020B0600070205080204" pitchFamily="50" charset="-128"/>
                <a:ea typeface="ＭＳ Ｐゴシック" panose="020B0600070205080204" pitchFamily="50" charset="-128"/>
              </a:rPr>
              <a:t> </a:t>
            </a:r>
            <a:r>
              <a:rPr lang="en-US" altLang="ja-JP" sz="2000" dirty="0">
                <a:latin typeface="+mn-ea"/>
              </a:rPr>
              <a:t>@</a:t>
            </a:r>
            <a:r>
              <a:rPr lang="zh-TW" altLang="en-US" sz="2000" dirty="0">
                <a:latin typeface="ＭＳ Ｐゴシック" panose="020B0600070205080204" pitchFamily="50" charset="-128"/>
                <a:ea typeface="ＭＳ Ｐゴシック" panose="020B0600070205080204" pitchFamily="50" charset="-128"/>
              </a:rPr>
              <a:t>富士通川崎工場</a:t>
            </a:r>
            <a:endParaRPr lang="ja-JP" altLang="en-US"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6</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2018/10/31</a:t>
            </a:r>
            <a:r>
              <a:rPr lang="zh-TW" altLang="en-US" sz="2000" dirty="0">
                <a:latin typeface="ＭＳ Ｐゴシック" panose="020B0600070205080204" pitchFamily="50" charset="-128"/>
                <a:ea typeface="ＭＳ Ｐゴシック" panose="020B0600070205080204" pitchFamily="50" charset="-128"/>
              </a:rPr>
              <a:t> </a:t>
            </a:r>
            <a:r>
              <a:rPr lang="en-US" altLang="ja-JP" sz="2000" dirty="0">
                <a:latin typeface="+mn-ea"/>
              </a:rPr>
              <a:t>@</a:t>
            </a:r>
            <a:r>
              <a:rPr lang="ja-JP" altLang="en-US" sz="2000" dirty="0">
                <a:latin typeface="ＭＳ Ｐゴシック" panose="020B0600070205080204" pitchFamily="50" charset="-128"/>
                <a:ea typeface="ＭＳ Ｐゴシック" panose="020B0600070205080204" pitchFamily="50" charset="-128"/>
              </a:rPr>
              <a:t>東芝 </a:t>
            </a:r>
            <a:r>
              <a:rPr lang="en-US" altLang="ja-JP" sz="2000" dirty="0">
                <a:latin typeface="ＭＳ Ｐゴシック" panose="020B0600070205080204" pitchFamily="50" charset="-128"/>
                <a:ea typeface="ＭＳ Ｐゴシック" panose="020B0600070205080204" pitchFamily="50" charset="-128"/>
              </a:rPr>
              <a:t>(</a:t>
            </a:r>
            <a:r>
              <a:rPr lang="ja-JP" altLang="en-US" sz="2000" dirty="0">
                <a:latin typeface="ＭＳ Ｐゴシック" panose="020B0600070205080204" pitchFamily="50" charset="-128"/>
                <a:ea typeface="ＭＳ Ｐゴシック" panose="020B0600070205080204" pitchFamily="50" charset="-128"/>
              </a:rPr>
              <a:t>ラゾーナ川崎東芝ビル</a:t>
            </a:r>
            <a:r>
              <a:rPr lang="en-US" altLang="ja-JP" sz="2000" dirty="0">
                <a:latin typeface="ＭＳ Ｐゴシック" panose="020B0600070205080204" pitchFamily="50" charset="-128"/>
                <a:ea typeface="ＭＳ Ｐゴシック" panose="020B0600070205080204" pitchFamily="50" charset="-128"/>
              </a:rPr>
              <a:t>)</a:t>
            </a:r>
          </a:p>
          <a:p>
            <a:pPr marL="342900" indent="-342900">
              <a:buFont typeface="Wingdings" pitchFamily="2" charset="2"/>
              <a:buChar char="u"/>
            </a:pPr>
            <a:r>
              <a:rPr lang="en-US" altLang="ja-JP" sz="2000" dirty="0">
                <a:latin typeface="+mn-ea"/>
              </a:rPr>
              <a:t>Ad hoc</a:t>
            </a:r>
            <a:r>
              <a:rPr lang="ja-JP" altLang="en-US" sz="2000" dirty="0">
                <a:latin typeface="ＭＳ Ｐゴシック" panose="020B0600070205080204" pitchFamily="50" charset="-128"/>
                <a:ea typeface="ＭＳ Ｐゴシック" panose="020B0600070205080204" pitchFamily="50" charset="-128"/>
              </a:rPr>
              <a:t>会合 </a:t>
            </a:r>
            <a:r>
              <a:rPr lang="en-US" altLang="ja-JP" sz="2000" dirty="0">
                <a:latin typeface="ＭＳ Ｐゴシック" panose="020B0600070205080204" pitchFamily="50" charset="-128"/>
                <a:ea typeface="ＭＳ Ｐゴシック" panose="020B0600070205080204" pitchFamily="50" charset="-128"/>
              </a:rPr>
              <a:t>2018/11/20 </a:t>
            </a:r>
            <a:r>
              <a:rPr lang="en-US" altLang="ja-JP" sz="2000" dirty="0">
                <a:latin typeface="+mn-ea"/>
              </a:rPr>
              <a:t>@</a:t>
            </a:r>
            <a:r>
              <a:rPr lang="ja-JP" altLang="en-US" sz="2000" dirty="0">
                <a:latin typeface="ＭＳ Ｐゴシック" panose="020B0600070205080204" pitchFamily="50" charset="-128"/>
                <a:ea typeface="ＭＳ Ｐゴシック" panose="020B0600070205080204" pitchFamily="50" charset="-128"/>
              </a:rPr>
              <a:t>デンソーテン</a:t>
            </a:r>
            <a:endParaRPr lang="en-US" altLang="ja-JP"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7</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2018/12/5 </a:t>
            </a:r>
            <a:r>
              <a:rPr lang="en-US" altLang="ja-JP" sz="2000" dirty="0">
                <a:latin typeface="+mn-ea"/>
              </a:rPr>
              <a:t>@</a:t>
            </a:r>
            <a:r>
              <a:rPr lang="ja-JP" altLang="en-US" sz="2000" dirty="0">
                <a:latin typeface="ＭＳ Ｐゴシック" panose="020B0600070205080204" pitchFamily="50" charset="-128"/>
                <a:ea typeface="ＭＳ Ｐゴシック" panose="020B0600070205080204" pitchFamily="50" charset="-128"/>
              </a:rPr>
              <a:t>テュフズードジャパン</a:t>
            </a: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8</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2019/2/28 </a:t>
            </a:r>
            <a:r>
              <a:rPr lang="en-US" altLang="ja-JP" sz="2000" dirty="0">
                <a:latin typeface="+mn-ea"/>
              </a:rPr>
              <a:t>@</a:t>
            </a:r>
            <a:r>
              <a:rPr lang="zh-TW" altLang="en-US" sz="2000" dirty="0">
                <a:latin typeface="ＭＳ Ｐゴシック" panose="020B0600070205080204" pitchFamily="50" charset="-128"/>
                <a:ea typeface="ＭＳ Ｐゴシック" panose="020B0600070205080204" pitchFamily="50" charset="-128"/>
              </a:rPr>
              <a:t>三菱電機 本社</a:t>
            </a:r>
            <a:endParaRPr lang="en-US" altLang="zh-TW"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9</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2019/4/18 </a:t>
            </a:r>
            <a:r>
              <a:rPr lang="en-US" altLang="ja-JP" sz="2000" dirty="0">
                <a:latin typeface="+mn-ea"/>
              </a:rPr>
              <a:t>@</a:t>
            </a:r>
            <a:r>
              <a:rPr lang="ja-JP" altLang="en-US" sz="2000" dirty="0">
                <a:latin typeface="ＭＳ Ｐゴシック" panose="020B0600070205080204" pitchFamily="50" charset="-128"/>
                <a:ea typeface="ＭＳ Ｐゴシック" panose="020B0600070205080204" pitchFamily="50" charset="-128"/>
              </a:rPr>
              <a:t>デンソーテン</a:t>
            </a:r>
            <a:endParaRPr lang="en-US" altLang="ja-JP"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en-US" altLang="ja-JP" sz="2000" dirty="0">
                <a:latin typeface="+mn-ea"/>
              </a:rPr>
              <a:t>Ad hoc</a:t>
            </a:r>
            <a:r>
              <a:rPr lang="ja-JP" altLang="en-US" sz="2000" dirty="0">
                <a:latin typeface="ＭＳ Ｐゴシック" panose="020B0600070205080204" pitchFamily="50" charset="-128"/>
                <a:ea typeface="ＭＳ Ｐゴシック" panose="020B0600070205080204" pitchFamily="50" charset="-128"/>
              </a:rPr>
              <a:t>会合 </a:t>
            </a:r>
            <a:r>
              <a:rPr lang="en-US" altLang="ja-JP" sz="2000" dirty="0">
                <a:latin typeface="ＭＳ Ｐゴシック" panose="020B0600070205080204" pitchFamily="50" charset="-128"/>
                <a:ea typeface="ＭＳ Ｐゴシック" panose="020B0600070205080204" pitchFamily="50" charset="-128"/>
              </a:rPr>
              <a:t>2019/6/19 </a:t>
            </a:r>
            <a:r>
              <a:rPr lang="en-US" altLang="ja-JP" sz="2000" dirty="0">
                <a:latin typeface="+mn-ea"/>
              </a:rPr>
              <a:t>@</a:t>
            </a:r>
            <a:r>
              <a:rPr lang="en-US" altLang="ja-JP" sz="2000" dirty="0" err="1">
                <a:latin typeface="ＭＳ Ｐゴシック" panose="020B0600070205080204" pitchFamily="50" charset="-128"/>
                <a:ea typeface="ＭＳ Ｐゴシック" panose="020B0600070205080204" pitchFamily="50" charset="-128"/>
              </a:rPr>
              <a:t>DeNA</a:t>
            </a:r>
            <a:endParaRPr lang="en-US" altLang="ja-JP"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10</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2019/7/16 </a:t>
            </a:r>
            <a:r>
              <a:rPr lang="en-US" altLang="ja-JP" sz="2000" dirty="0">
                <a:latin typeface="+mn-ea"/>
              </a:rPr>
              <a:t>@</a:t>
            </a:r>
            <a:r>
              <a:rPr lang="zh-TW" altLang="en-US" sz="2000" dirty="0">
                <a:latin typeface="ＭＳ Ｐゴシック" panose="020B0600070205080204" pitchFamily="50" charset="-128"/>
                <a:ea typeface="ＭＳ Ｐゴシック" panose="020B0600070205080204" pitchFamily="50" charset="-128"/>
              </a:rPr>
              <a:t>富士通 </a:t>
            </a:r>
            <a:r>
              <a:rPr lang="en-US" altLang="ja-JP" sz="2000" dirty="0">
                <a:latin typeface="ＭＳ Ｐゴシック" panose="020B0600070205080204" pitchFamily="50" charset="-128"/>
                <a:ea typeface="ＭＳ Ｐゴシック" panose="020B0600070205080204" pitchFamily="50" charset="-128"/>
              </a:rPr>
              <a:t>(</a:t>
            </a:r>
            <a:r>
              <a:rPr lang="ja-JP" altLang="en-US" sz="2000" dirty="0">
                <a:latin typeface="ＭＳ Ｐゴシック" panose="020B0600070205080204" pitchFamily="50" charset="-128"/>
                <a:ea typeface="ＭＳ Ｐゴシック" panose="020B0600070205080204" pitchFamily="50" charset="-128"/>
              </a:rPr>
              <a:t>蒲田ソリューションスクエア</a:t>
            </a:r>
            <a:r>
              <a:rPr lang="en-US" altLang="ja-JP" sz="2000" dirty="0">
                <a:latin typeface="ＭＳ Ｐゴシック" panose="020B0600070205080204" pitchFamily="50" charset="-128"/>
                <a:ea typeface="ＭＳ Ｐゴシック" panose="020B0600070205080204" pitchFamily="50" charset="-128"/>
              </a:rPr>
              <a:t>)</a:t>
            </a:r>
          </a:p>
        </p:txBody>
      </p:sp>
    </p:spTree>
    <p:extLst>
      <p:ext uri="{BB962C8B-B14F-4D97-AF65-F5344CB8AC3E}">
        <p14:creationId xmlns:p14="http://schemas.microsoft.com/office/powerpoint/2010/main" val="33390467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lvl="0">
              <a:buClr>
                <a:srgbClr val="D2533C"/>
              </a:buClr>
              <a:buSzPct val="25000"/>
            </a:pPr>
            <a:r>
              <a:rPr lang="ja-JP" altLang="en-US" dirty="0">
                <a:solidFill>
                  <a:srgbClr val="D2533C"/>
                </a:solidFill>
                <a:latin typeface="+mj-ea"/>
                <a:ea typeface="+mj-ea"/>
              </a:rPr>
              <a:t>サブグループ活動 </a:t>
            </a:r>
            <a:r>
              <a:rPr lang="en-US" altLang="ja-JP" dirty="0">
                <a:solidFill>
                  <a:srgbClr val="D2533C"/>
                </a:solidFill>
                <a:latin typeface="+mj-ea"/>
                <a:ea typeface="+mj-ea"/>
              </a:rPr>
              <a:t>/ SWG</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495301" y="1412776"/>
            <a:ext cx="8915399" cy="5112568"/>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en-US" altLang="ja-JP" b="1" dirty="0">
                <a:latin typeface="+mn-ea"/>
                <a:ea typeface="+mn-ea"/>
              </a:rPr>
              <a:t>Planning </a:t>
            </a:r>
            <a:r>
              <a:rPr lang="ja-JP" altLang="en-US" b="1" dirty="0">
                <a:latin typeface="+mn-ea"/>
                <a:ea typeface="+mn-ea"/>
              </a:rPr>
              <a:t>サブグループ</a:t>
            </a:r>
          </a:p>
          <a:p>
            <a:pPr marL="542925" lvl="0" indent="-342900">
              <a:buFont typeface="Wingdings" panose="05000000000000000000" pitchFamily="2" charset="2"/>
              <a:buChar char="ü"/>
            </a:pPr>
            <a:endParaRPr lang="ja-JP" altLang="en-US" sz="1050" b="1" dirty="0">
              <a:latin typeface="+mn-ea"/>
              <a:ea typeface="+mn-ea"/>
            </a:endParaRPr>
          </a:p>
          <a:p>
            <a:pPr marL="342900" lvl="0" indent="-342900">
              <a:buFont typeface="Wingdings" pitchFamily="2" charset="2"/>
              <a:buChar char="u"/>
            </a:pPr>
            <a:r>
              <a:rPr lang="en-US" altLang="ja-JP" b="1" dirty="0">
                <a:latin typeface="+mn-ea"/>
                <a:ea typeface="+mn-ea"/>
              </a:rPr>
              <a:t>FAQ </a:t>
            </a:r>
            <a:r>
              <a:rPr lang="ja-JP" altLang="en-US" b="1" dirty="0">
                <a:latin typeface="+mn-ea"/>
                <a:ea typeface="+mn-ea"/>
              </a:rPr>
              <a:t>サブグループ</a:t>
            </a:r>
          </a:p>
          <a:p>
            <a:pPr marL="536575" lvl="0" indent="-342900">
              <a:buFont typeface="Wingdings" panose="05000000000000000000" pitchFamily="2" charset="2"/>
              <a:buChar char="ü"/>
            </a:pPr>
            <a:endParaRPr lang="ja-JP" altLang="en-US" sz="1050" b="1" dirty="0">
              <a:latin typeface="+mn-ea"/>
              <a:ea typeface="+mn-ea"/>
            </a:endParaRPr>
          </a:p>
          <a:p>
            <a:pPr marL="342900" lvl="0" indent="-342900">
              <a:buFont typeface="Wingdings" pitchFamily="2" charset="2"/>
              <a:buChar char="u"/>
            </a:pPr>
            <a:r>
              <a:rPr lang="ja-JP" altLang="en-US" b="1" dirty="0">
                <a:latin typeface="+mn-ea"/>
                <a:ea typeface="+mn-ea"/>
              </a:rPr>
              <a:t>サプライチェーン上流向けリーフレット サブグループ</a:t>
            </a:r>
          </a:p>
          <a:p>
            <a:pPr marL="536575" lvl="0" indent="-342900">
              <a:buFont typeface="Wingdings" panose="05000000000000000000" pitchFamily="2" charset="2"/>
              <a:buChar char="ü"/>
            </a:pPr>
            <a:endParaRPr lang="ja-JP" altLang="en-US" sz="1050" b="1" dirty="0">
              <a:latin typeface="+mn-ea"/>
              <a:ea typeface="+mn-ea"/>
            </a:endParaRPr>
          </a:p>
          <a:p>
            <a:pPr marL="342900" lvl="0" indent="-342900">
              <a:buFont typeface="Wingdings" pitchFamily="2" charset="2"/>
              <a:buChar char="u"/>
            </a:pPr>
            <a:r>
              <a:rPr lang="ja-JP" altLang="en-US" b="1" dirty="0">
                <a:latin typeface="+mn-ea"/>
                <a:ea typeface="+mn-ea"/>
              </a:rPr>
              <a:t>役割向け教育資料 サブグループ</a:t>
            </a:r>
            <a:endParaRPr lang="en-US" altLang="ja-JP" b="1" dirty="0">
              <a:latin typeface="+mn-ea"/>
              <a:ea typeface="+mn-ea"/>
            </a:endParaRPr>
          </a:p>
          <a:p>
            <a:pPr marL="536575" lvl="0" indent="-342900">
              <a:buFont typeface="Wingdings" panose="05000000000000000000" pitchFamily="2" charset="2"/>
              <a:buChar char="ü"/>
            </a:pPr>
            <a:endParaRPr lang="en-US" altLang="ja-JP" sz="1050" b="1" dirty="0">
              <a:latin typeface="+mn-ea"/>
              <a:ea typeface="+mn-ea"/>
            </a:endParaRPr>
          </a:p>
          <a:p>
            <a:pPr marL="342900" lvl="0" indent="-342900">
              <a:buFont typeface="Wingdings" pitchFamily="2" charset="2"/>
              <a:buChar char="u"/>
            </a:pPr>
            <a:r>
              <a:rPr lang="ja-JP" altLang="en-US" b="1" dirty="0">
                <a:latin typeface="+mn-ea"/>
                <a:ea typeface="+mn-ea"/>
              </a:rPr>
              <a:t>組織間のライセンス情報授受 サブグループ</a:t>
            </a:r>
            <a:endParaRPr lang="en-US" altLang="ja-JP" b="1" dirty="0">
              <a:latin typeface="+mn-ea"/>
              <a:ea typeface="+mn-ea"/>
            </a:endParaRPr>
          </a:p>
          <a:p>
            <a:pPr marL="536575" lvl="0" indent="-342900">
              <a:buFont typeface="Wingdings" panose="05000000000000000000" pitchFamily="2" charset="2"/>
              <a:buChar char="ü"/>
            </a:pPr>
            <a:endParaRPr lang="ja-JP" altLang="en-US" sz="1000" b="1" dirty="0">
              <a:latin typeface="+mn-ea"/>
            </a:endParaRPr>
          </a:p>
          <a:p>
            <a:pPr marL="342900" lvl="0" indent="-342900">
              <a:buFont typeface="Wingdings" pitchFamily="2" charset="2"/>
              <a:buChar char="u"/>
            </a:pPr>
            <a:r>
              <a:rPr lang="ja-JP" altLang="en-US" b="1" dirty="0">
                <a:latin typeface="+mn-ea"/>
                <a:ea typeface="+mn-ea"/>
              </a:rPr>
              <a:t>プロモーション サブグループ</a:t>
            </a:r>
          </a:p>
          <a:p>
            <a:pPr marL="536575" lvl="0" indent="-342900">
              <a:buFont typeface="Wingdings" panose="05000000000000000000" pitchFamily="2" charset="2"/>
              <a:buChar char="ü"/>
            </a:pPr>
            <a:endParaRPr lang="ja-JP" altLang="en-US" sz="1000" b="1" dirty="0">
              <a:latin typeface="+mn-ea"/>
            </a:endParaRPr>
          </a:p>
          <a:p>
            <a:pPr marL="342900" lvl="0" indent="-342900">
              <a:buFont typeface="Wingdings" pitchFamily="2" charset="2"/>
              <a:buChar char="u"/>
            </a:pPr>
            <a:r>
              <a:rPr lang="ja-JP" altLang="en-US" b="1" dirty="0">
                <a:latin typeface="+mj-ea"/>
                <a:ea typeface="+mj-ea"/>
              </a:rPr>
              <a:t>ツール サブグループ</a:t>
            </a:r>
            <a:endParaRPr lang="en-US" altLang="ja-JP" b="1" dirty="0">
              <a:latin typeface="+mj-ea"/>
              <a:ea typeface="+mj-ea"/>
            </a:endParaRPr>
          </a:p>
          <a:p>
            <a:pPr marL="0" lvl="0" indent="0">
              <a:buNone/>
            </a:pPr>
            <a:endParaRPr lang="en-US" altLang="ja-JP" sz="2000" b="1" dirty="0">
              <a:latin typeface="+mn-ea"/>
              <a:ea typeface="+mn-ea"/>
            </a:endParaRPr>
          </a:p>
        </p:txBody>
      </p:sp>
    </p:spTree>
    <p:extLst>
      <p:ext uri="{BB962C8B-B14F-4D97-AF65-F5344CB8AC3E}">
        <p14:creationId xmlns:p14="http://schemas.microsoft.com/office/powerpoint/2010/main" val="37597896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err="1">
                <a:solidFill>
                  <a:srgbClr val="D2533C"/>
                </a:solidFill>
                <a:latin typeface="+mj-ea"/>
                <a:ea typeface="+mj-ea"/>
                <a:cs typeface="Roboto"/>
                <a:sym typeface="Roboto"/>
              </a:rPr>
              <a:t>OpenChain</a:t>
            </a:r>
            <a:r>
              <a:rPr lang="en-US" altLang="ja-JP" sz="4000" b="0" i="0" u="none" strike="noStrike" cap="none" dirty="0">
                <a:solidFill>
                  <a:srgbClr val="D2533C"/>
                </a:solidFill>
                <a:latin typeface="+mj-ea"/>
                <a:ea typeface="+mj-ea"/>
                <a:cs typeface="Roboto"/>
                <a:sym typeface="Roboto"/>
              </a:rPr>
              <a:t> Japan WG</a:t>
            </a:r>
            <a:r>
              <a:rPr lang="ja-JP" altLang="en-US" sz="4000" b="0" i="0" u="none" strike="noStrike" cap="none" dirty="0">
                <a:solidFill>
                  <a:srgbClr val="D2533C"/>
                </a:solidFill>
                <a:latin typeface="+mj-ea"/>
                <a:ea typeface="+mj-ea"/>
                <a:cs typeface="Roboto"/>
                <a:sym typeface="Roboto"/>
              </a:rPr>
              <a:t> </a:t>
            </a:r>
            <a:r>
              <a:rPr lang="en-US" altLang="ja-JP" dirty="0">
                <a:solidFill>
                  <a:srgbClr val="D2533C"/>
                </a:solidFill>
                <a:latin typeface="+mj-ea"/>
                <a:ea typeface="+mj-ea"/>
              </a:rPr>
              <a:t>ML</a:t>
            </a:r>
            <a:endParaRPr lang="en-US" sz="4000" b="0" i="0" u="none" strike="noStrike" cap="none" dirty="0">
              <a:solidFill>
                <a:srgbClr val="D2533C"/>
              </a:solidFill>
              <a:latin typeface="+mj-ea"/>
              <a:ea typeface="+mj-ea"/>
              <a:cs typeface="Roboto"/>
              <a:sym typeface="Roboto"/>
            </a:endParaRPr>
          </a:p>
        </p:txBody>
      </p:sp>
      <p:sp>
        <p:nvSpPr>
          <p:cNvPr id="4" name="テキスト ボックス 3">
            <a:extLst>
              <a:ext uri="{FF2B5EF4-FFF2-40B4-BE49-F238E27FC236}">
                <a16:creationId xmlns="" xmlns:a16="http://schemas.microsoft.com/office/drawing/2014/main" id="{FAD4B602-8B55-4012-86AD-10E087BAEFB6}"/>
              </a:ext>
            </a:extLst>
          </p:cNvPr>
          <p:cNvSpPr txBox="1"/>
          <p:nvPr/>
        </p:nvSpPr>
        <p:spPr>
          <a:xfrm>
            <a:off x="655802" y="5924489"/>
            <a:ext cx="8257637" cy="707886"/>
          </a:xfrm>
          <a:prstGeom prst="rect">
            <a:avLst/>
          </a:prstGeom>
          <a:noFill/>
        </p:spPr>
        <p:txBody>
          <a:bodyPr wrap="square" rtlCol="0">
            <a:spAutoFit/>
          </a:bodyPr>
          <a:lstStyle/>
          <a:p>
            <a:r>
              <a:rPr lang="en-US" altLang="ja-JP" sz="2000" dirty="0">
                <a:hlinkClick r:id="rId3"/>
              </a:rPr>
              <a:t>https://www.openchainproject.org/</a:t>
            </a:r>
            <a:r>
              <a:rPr lang="ja-JP" altLang="en-US" sz="2000" dirty="0"/>
              <a:t> </a:t>
            </a:r>
            <a:endParaRPr lang="en-US" altLang="ja-JP" sz="2000" dirty="0"/>
          </a:p>
          <a:p>
            <a:pPr algn="ctr"/>
            <a:r>
              <a:rPr lang="ja-JP" altLang="en-US" sz="2000" dirty="0"/>
              <a:t>→ </a:t>
            </a:r>
            <a:r>
              <a:rPr lang="en-US" altLang="ja-JP" sz="2000" dirty="0"/>
              <a:t>Get Started </a:t>
            </a:r>
            <a:r>
              <a:rPr lang="ja-JP" altLang="en-US" sz="2000" dirty="0"/>
              <a:t>→　　　　　　　　　→ </a:t>
            </a:r>
            <a:r>
              <a:rPr lang="en-US" altLang="ja-JP" sz="2000" dirty="0"/>
              <a:t>Japanese Mailing List</a:t>
            </a:r>
            <a:endParaRPr kumimoji="1" lang="ja-JP" altLang="en-US" sz="2000" dirty="0"/>
          </a:p>
        </p:txBody>
      </p:sp>
      <p:graphicFrame>
        <p:nvGraphicFramePr>
          <p:cNvPr id="6" name="グラフ 5">
            <a:extLst>
              <a:ext uri="{FF2B5EF4-FFF2-40B4-BE49-F238E27FC236}">
                <a16:creationId xmlns="" xmlns:a16="http://schemas.microsoft.com/office/drawing/2014/main" id="{971254E8-E76F-4D57-9366-2785CD723245}"/>
              </a:ext>
            </a:extLst>
          </p:cNvPr>
          <p:cNvGraphicFramePr>
            <a:graphicFrameLocks/>
          </p:cNvGraphicFramePr>
          <p:nvPr>
            <p:extLst>
              <p:ext uri="{D42A27DB-BD31-4B8C-83A1-F6EECF244321}">
                <p14:modId xmlns:p14="http://schemas.microsoft.com/office/powerpoint/2010/main" val="1859291583"/>
              </p:ext>
            </p:extLst>
          </p:nvPr>
        </p:nvGraphicFramePr>
        <p:xfrm>
          <a:off x="1373981" y="1396274"/>
          <a:ext cx="7158038" cy="4610100"/>
        </p:xfrm>
        <a:graphic>
          <a:graphicData uri="http://schemas.openxmlformats.org/drawingml/2006/chart">
            <c:chart xmlns:c="http://schemas.openxmlformats.org/drawingml/2006/chart" xmlns:r="http://schemas.openxmlformats.org/officeDocument/2006/relationships" r:id="rId4"/>
          </a:graphicData>
        </a:graphic>
      </p:graphicFrame>
      <p:pic>
        <p:nvPicPr>
          <p:cNvPr id="2" name="図 1">
            <a:extLst>
              <a:ext uri="{FF2B5EF4-FFF2-40B4-BE49-F238E27FC236}">
                <a16:creationId xmlns="" xmlns:a16="http://schemas.microsoft.com/office/drawing/2014/main" id="{28A2FD62-1604-4ECC-BE8F-6A6B134F1A67}"/>
              </a:ext>
            </a:extLst>
          </p:cNvPr>
          <p:cNvPicPr>
            <a:picLocks noChangeAspect="1"/>
          </p:cNvPicPr>
          <p:nvPr/>
        </p:nvPicPr>
        <p:blipFill>
          <a:blip r:embed="rId5"/>
          <a:stretch>
            <a:fillRect/>
          </a:stretch>
        </p:blipFill>
        <p:spPr>
          <a:xfrm>
            <a:off x="3368824" y="6309081"/>
            <a:ext cx="2079368" cy="323294"/>
          </a:xfrm>
          <a:prstGeom prst="rect">
            <a:avLst/>
          </a:prstGeom>
        </p:spPr>
      </p:pic>
      <p:sp>
        <p:nvSpPr>
          <p:cNvPr id="3" name="テキスト ボックス 2">
            <a:extLst>
              <a:ext uri="{FF2B5EF4-FFF2-40B4-BE49-F238E27FC236}">
                <a16:creationId xmlns="" xmlns:a16="http://schemas.microsoft.com/office/drawing/2014/main" id="{3AB2716A-FD37-49BC-A891-AE559FB57459}"/>
              </a:ext>
            </a:extLst>
          </p:cNvPr>
          <p:cNvSpPr txBox="1"/>
          <p:nvPr/>
        </p:nvSpPr>
        <p:spPr>
          <a:xfrm>
            <a:off x="6609184" y="1693803"/>
            <a:ext cx="601447" cy="307777"/>
          </a:xfrm>
          <a:prstGeom prst="rect">
            <a:avLst/>
          </a:prstGeom>
          <a:noFill/>
        </p:spPr>
        <p:txBody>
          <a:bodyPr wrap="none" rtlCol="0">
            <a:spAutoFit/>
          </a:bodyPr>
          <a:lstStyle/>
          <a:p>
            <a:r>
              <a:rPr kumimoji="1" lang="en-US" altLang="ja-JP" dirty="0"/>
              <a:t>(154)</a:t>
            </a:r>
            <a:endParaRPr kumimoji="1" lang="ja-JP" altLang="en-US" dirty="0"/>
          </a:p>
        </p:txBody>
      </p:sp>
    </p:spTree>
    <p:extLst>
      <p:ext uri="{BB962C8B-B14F-4D97-AF65-F5344CB8AC3E}">
        <p14:creationId xmlns:p14="http://schemas.microsoft.com/office/powerpoint/2010/main" val="40665155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lvl="0">
              <a:buClr>
                <a:srgbClr val="D2533C"/>
              </a:buClr>
              <a:buSzPct val="25000"/>
            </a:pPr>
            <a:r>
              <a:rPr lang="en-US" altLang="ja-JP" dirty="0" err="1">
                <a:solidFill>
                  <a:srgbClr val="D2533C"/>
                </a:solidFill>
                <a:latin typeface="+mj-ea"/>
                <a:ea typeface="+mj-ea"/>
              </a:rPr>
              <a:t>OpenChain</a:t>
            </a:r>
            <a:r>
              <a:rPr lang="en-US" altLang="ja-JP" dirty="0">
                <a:solidFill>
                  <a:srgbClr val="D2533C"/>
                </a:solidFill>
                <a:latin typeface="+mj-ea"/>
                <a:ea typeface="+mj-ea"/>
              </a:rPr>
              <a:t> Japan WG</a:t>
            </a:r>
            <a:endParaRPr lang="en-US" sz="4000" b="0" i="0" u="none" strike="noStrike" cap="none" dirty="0">
              <a:solidFill>
                <a:srgbClr val="D2533C"/>
              </a:solidFill>
              <a:latin typeface="+mj-ea"/>
              <a:ea typeface="+mj-ea"/>
              <a:cs typeface="Roboto"/>
              <a:sym typeface="Roboto"/>
            </a:endParaRPr>
          </a:p>
        </p:txBody>
      </p:sp>
      <p:sp>
        <p:nvSpPr>
          <p:cNvPr id="33" name="Shape 76">
            <a:extLst>
              <a:ext uri="{FF2B5EF4-FFF2-40B4-BE49-F238E27FC236}">
                <a16:creationId xmlns="" xmlns:a16="http://schemas.microsoft.com/office/drawing/2014/main" id="{549EFF36-E980-4170-87F3-9936BDD384E2}"/>
              </a:ext>
            </a:extLst>
          </p:cNvPr>
          <p:cNvSpPr txBox="1">
            <a:spLocks noGrp="1"/>
          </p:cNvSpPr>
          <p:nvPr>
            <p:ph type="body" idx="1"/>
          </p:nvPr>
        </p:nvSpPr>
        <p:spPr>
          <a:xfrm>
            <a:off x="495301" y="1412776"/>
            <a:ext cx="8915399" cy="5112568"/>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en-US" altLang="ja-JP" dirty="0">
                <a:latin typeface="+mn-ea"/>
                <a:ea typeface="+mn-ea"/>
              </a:rPr>
              <a:t>Website: </a:t>
            </a:r>
            <a:r>
              <a:rPr lang="en-US" altLang="ja-JP" dirty="0">
                <a:hlinkClick r:id="rId3"/>
              </a:rPr>
              <a:t>https://www.openchainproject.org/</a:t>
            </a:r>
            <a:endParaRPr lang="en-US" altLang="ja-JP" dirty="0">
              <a:latin typeface="+mn-ea"/>
              <a:ea typeface="+mn-ea"/>
            </a:endParaRPr>
          </a:p>
          <a:p>
            <a:pPr marL="714375" indent="0">
              <a:buNone/>
            </a:pPr>
            <a:r>
              <a:rPr lang="en-US" altLang="ja-JP" dirty="0">
                <a:latin typeface="+mn-ea"/>
                <a:ea typeface="+mn-ea"/>
              </a:rPr>
              <a:t>Get Started </a:t>
            </a:r>
            <a:r>
              <a:rPr lang="ja-JP" altLang="en-US" dirty="0">
                <a:latin typeface="+mn-ea"/>
                <a:ea typeface="+mn-ea"/>
              </a:rPr>
              <a:t>→</a:t>
            </a:r>
            <a:r>
              <a:rPr lang="en-US" altLang="ja-JP" dirty="0">
                <a:latin typeface="+mn-ea"/>
                <a:ea typeface="+mn-ea"/>
              </a:rPr>
              <a:t> Participate in our Activities</a:t>
            </a:r>
          </a:p>
          <a:p>
            <a:pPr marL="1419225" indent="-342900">
              <a:buFont typeface="Wingdings" panose="05000000000000000000" pitchFamily="2" charset="2"/>
              <a:buChar char="ü"/>
            </a:pPr>
            <a:r>
              <a:rPr lang="en-US" altLang="ja-JP" dirty="0">
                <a:latin typeface="+mn-ea"/>
                <a:ea typeface="+mn-ea"/>
              </a:rPr>
              <a:t>Japan WG Wiki, Japan WG ML</a:t>
            </a:r>
          </a:p>
          <a:p>
            <a:pPr marL="1419225" indent="-342900">
              <a:buFont typeface="Wingdings" panose="05000000000000000000" pitchFamily="2" charset="2"/>
              <a:buChar char="ü"/>
            </a:pPr>
            <a:r>
              <a:rPr lang="en-US" altLang="ja-JP" dirty="0" err="1">
                <a:latin typeface="+mn-ea"/>
                <a:ea typeface="+mn-ea"/>
              </a:rPr>
              <a:t>OpenChain</a:t>
            </a:r>
            <a:r>
              <a:rPr lang="en-US" altLang="ja-JP" dirty="0">
                <a:latin typeface="+mn-ea"/>
                <a:ea typeface="+mn-ea"/>
              </a:rPr>
              <a:t> Main ML, Specification ML</a:t>
            </a:r>
          </a:p>
          <a:p>
            <a:pPr marL="1419225" indent="-342900">
              <a:buFont typeface="Wingdings" panose="05000000000000000000" pitchFamily="2" charset="2"/>
              <a:buChar char="ü"/>
            </a:pPr>
            <a:r>
              <a:rPr lang="en-US" altLang="ja-JP" dirty="0" err="1">
                <a:latin typeface="+mn-ea"/>
                <a:ea typeface="+mn-ea"/>
              </a:rPr>
              <a:t>OpenChain</a:t>
            </a:r>
            <a:r>
              <a:rPr lang="en-US" altLang="ja-JP" dirty="0">
                <a:latin typeface="+mn-ea"/>
                <a:ea typeface="+mn-ea"/>
              </a:rPr>
              <a:t> Work Team</a:t>
            </a:r>
            <a:r>
              <a:rPr lang="ja-JP" altLang="en-US" dirty="0">
                <a:latin typeface="+mn-ea"/>
                <a:ea typeface="+mn-ea"/>
              </a:rPr>
              <a:t> </a:t>
            </a:r>
            <a:r>
              <a:rPr lang="en-US" altLang="ja-JP" dirty="0">
                <a:latin typeface="+mn-ea"/>
                <a:ea typeface="+mn-ea"/>
              </a:rPr>
              <a:t>Conference Call</a:t>
            </a:r>
          </a:p>
          <a:p>
            <a:pPr marL="1790700" indent="0">
              <a:buNone/>
            </a:pPr>
            <a:r>
              <a:rPr lang="ja-JP" altLang="en-US" sz="2000" dirty="0">
                <a:latin typeface="+mn-ea"/>
                <a:ea typeface="+mn-ea"/>
              </a:rPr>
              <a:t>米国西海岸時間　第１月曜日 </a:t>
            </a:r>
            <a:r>
              <a:rPr lang="en-US" altLang="ja-JP" sz="2000" dirty="0">
                <a:latin typeface="+mn-ea"/>
                <a:ea typeface="+mn-ea"/>
              </a:rPr>
              <a:t>9AM</a:t>
            </a:r>
            <a:r>
              <a:rPr lang="ja-JP" altLang="en-US" sz="2000" dirty="0">
                <a:latin typeface="+mn-ea"/>
                <a:ea typeface="+mn-ea"/>
              </a:rPr>
              <a:t>、第３月曜日 </a:t>
            </a:r>
            <a:r>
              <a:rPr lang="en-US" altLang="ja-JP" sz="2000" dirty="0">
                <a:latin typeface="+mn-ea"/>
                <a:ea typeface="+mn-ea"/>
              </a:rPr>
              <a:t>5PM</a:t>
            </a:r>
          </a:p>
          <a:p>
            <a:pPr marL="342900" indent="-342900">
              <a:buFont typeface="Wingdings" pitchFamily="2" charset="2"/>
              <a:buChar char="u"/>
            </a:pPr>
            <a:r>
              <a:rPr lang="en-US" altLang="ja-JP" dirty="0">
                <a:latin typeface="+mn-ea"/>
                <a:ea typeface="+mn-ea"/>
              </a:rPr>
              <a:t>GitHub: </a:t>
            </a:r>
            <a:r>
              <a:rPr lang="en-US" altLang="ja-JP" dirty="0">
                <a:hlinkClick r:id="rId4"/>
              </a:rPr>
              <a:t>https://github.com/OpenChain-Project/</a:t>
            </a:r>
            <a:endParaRPr lang="en-US" altLang="ja-JP" dirty="0"/>
          </a:p>
          <a:p>
            <a:pPr marL="1057275" indent="-342900">
              <a:buFont typeface="Wingdings" panose="05000000000000000000" pitchFamily="2" charset="2"/>
              <a:buChar char="ü"/>
            </a:pPr>
            <a:r>
              <a:rPr lang="en-US" altLang="ja-JP" dirty="0">
                <a:latin typeface="+mn-ea"/>
                <a:ea typeface="+mn-ea"/>
              </a:rPr>
              <a:t>Japan-WG-General</a:t>
            </a:r>
          </a:p>
          <a:p>
            <a:pPr marL="1057275" indent="-342900">
              <a:buFont typeface="Wingdings" panose="05000000000000000000" pitchFamily="2" charset="2"/>
              <a:buChar char="ü"/>
            </a:pPr>
            <a:r>
              <a:rPr lang="en-US" altLang="ja-JP" dirty="0">
                <a:latin typeface="+mn-ea"/>
                <a:ea typeface="+mn-ea"/>
              </a:rPr>
              <a:t>Onboarding-JWG</a:t>
            </a:r>
          </a:p>
          <a:p>
            <a:pPr marL="1057275" indent="-342900">
              <a:buFont typeface="Wingdings" panose="05000000000000000000" pitchFamily="2" charset="2"/>
              <a:buChar char="ü"/>
            </a:pPr>
            <a:r>
              <a:rPr lang="en-US" altLang="ja-JP" dirty="0">
                <a:latin typeface="+mn-ea"/>
                <a:ea typeface="+mn-ea"/>
              </a:rPr>
              <a:t>Specification-Translations</a:t>
            </a:r>
            <a:endParaRPr lang="ja-JP" altLang="en-US" dirty="0">
              <a:latin typeface="+mn-ea"/>
              <a:ea typeface="+mn-ea"/>
            </a:endParaRPr>
          </a:p>
          <a:p>
            <a:pPr marL="714375" indent="0">
              <a:buNone/>
            </a:pPr>
            <a:endParaRPr lang="en-US" altLang="ja-JP" dirty="0">
              <a:latin typeface="+mn-ea"/>
              <a:ea typeface="+mn-ea"/>
            </a:endParaRPr>
          </a:p>
          <a:p>
            <a:pPr marL="342900" indent="-342900">
              <a:buFont typeface="Wingdings" pitchFamily="2" charset="2"/>
              <a:buChar char="u"/>
            </a:pPr>
            <a:r>
              <a:rPr lang="en-US" altLang="ja-JP" dirty="0">
                <a:latin typeface="+mn-ea"/>
              </a:rPr>
              <a:t>Slack: </a:t>
            </a:r>
            <a:r>
              <a:rPr lang="en-US" altLang="ja-JP" dirty="0">
                <a:hlinkClick r:id="rId5"/>
              </a:rPr>
              <a:t>https://openchain-japanwg.slack.com/</a:t>
            </a:r>
            <a:endParaRPr lang="ja-JP" altLang="en-US" dirty="0"/>
          </a:p>
        </p:txBody>
      </p:sp>
      <p:pic>
        <p:nvPicPr>
          <p:cNvPr id="4" name="図 3">
            <a:extLst>
              <a:ext uri="{FF2B5EF4-FFF2-40B4-BE49-F238E27FC236}">
                <a16:creationId xmlns="" xmlns:a16="http://schemas.microsoft.com/office/drawing/2014/main" id="{A9132141-9713-45EA-AD31-EFE7F35C31D1}"/>
              </a:ext>
            </a:extLst>
          </p:cNvPr>
          <p:cNvPicPr>
            <a:picLocks noChangeAspect="1"/>
          </p:cNvPicPr>
          <p:nvPr/>
        </p:nvPicPr>
        <p:blipFill>
          <a:blip r:embed="rId6"/>
          <a:stretch>
            <a:fillRect/>
          </a:stretch>
        </p:blipFill>
        <p:spPr>
          <a:xfrm>
            <a:off x="6897216" y="1916832"/>
            <a:ext cx="2315712" cy="360040"/>
          </a:xfrm>
          <a:prstGeom prst="rect">
            <a:avLst/>
          </a:prstGeom>
        </p:spPr>
      </p:pic>
    </p:spTree>
    <p:extLst>
      <p:ext uri="{BB962C8B-B14F-4D97-AF65-F5344CB8AC3E}">
        <p14:creationId xmlns:p14="http://schemas.microsoft.com/office/powerpoint/2010/main" val="19905087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0" y="2996952"/>
            <a:ext cx="8915399" cy="990599"/>
          </a:xfrm>
          <a:prstGeom prst="rect">
            <a:avLst/>
          </a:prstGeom>
          <a:noFill/>
          <a:ln>
            <a:noFill/>
          </a:ln>
        </p:spPr>
        <p:txBody>
          <a:bodyPr lIns="91425" tIns="45700" rIns="91425" bIns="45700" anchor="ctr" anchorCtr="0">
            <a:noAutofit/>
          </a:bodyPr>
          <a:lstStyle/>
          <a:p>
            <a:pPr lvl="0" algn="ctr">
              <a:buClr>
                <a:srgbClr val="D2533C"/>
              </a:buClr>
              <a:buSzPct val="25000"/>
            </a:pPr>
            <a:r>
              <a:rPr lang="en-US" sz="5400" b="0" i="0" u="none" strike="noStrike" cap="none" dirty="0" err="1">
                <a:solidFill>
                  <a:srgbClr val="D2533C"/>
                </a:solidFill>
                <a:latin typeface="Roboto"/>
                <a:ea typeface="Roboto"/>
                <a:cs typeface="Roboto"/>
                <a:sym typeface="Roboto"/>
              </a:rPr>
              <a:t>OpenChain</a:t>
            </a:r>
            <a:r>
              <a:rPr lang="en-US" sz="5400" b="0" i="0" u="none" strike="noStrike" cap="none" dirty="0">
                <a:solidFill>
                  <a:srgbClr val="D2533C"/>
                </a:solidFill>
                <a:latin typeface="Roboto"/>
                <a:ea typeface="Roboto"/>
                <a:cs typeface="Roboto"/>
                <a:sym typeface="Roboto"/>
              </a:rPr>
              <a:t/>
            </a:r>
            <a:br>
              <a:rPr lang="en-US" sz="5400" b="0" i="0" u="none" strike="noStrike" cap="none" dirty="0">
                <a:solidFill>
                  <a:srgbClr val="D2533C"/>
                </a:solidFill>
                <a:latin typeface="Roboto"/>
                <a:ea typeface="Roboto"/>
                <a:cs typeface="Roboto"/>
                <a:sym typeface="Roboto"/>
              </a:rPr>
            </a:br>
            <a:r>
              <a:rPr lang="en-US" altLang="ja-JP" sz="5400" dirty="0">
                <a:solidFill>
                  <a:srgbClr val="D2533C"/>
                </a:solidFill>
              </a:rPr>
              <a:t>Japan</a:t>
            </a:r>
            <a:r>
              <a:rPr lang="ja-JP" altLang="en-US" sz="5400" dirty="0">
                <a:solidFill>
                  <a:srgbClr val="D2533C"/>
                </a:solidFill>
              </a:rPr>
              <a:t> </a:t>
            </a:r>
            <a:r>
              <a:rPr lang="en-US" altLang="ja-JP" sz="5400" dirty="0">
                <a:solidFill>
                  <a:srgbClr val="D2533C"/>
                </a:solidFill>
              </a:rPr>
              <a:t>Sub Work Group</a:t>
            </a:r>
            <a:endParaRPr lang="en-US" sz="5400" b="0" i="0" u="none" strike="noStrike" cap="none" dirty="0">
              <a:solidFill>
                <a:srgbClr val="D2533C"/>
              </a:solidFill>
              <a:latin typeface="+mj-ea"/>
              <a:ea typeface="+mj-ea"/>
              <a:cs typeface="Roboto"/>
              <a:sym typeface="Roboto"/>
            </a:endParaRPr>
          </a:p>
        </p:txBody>
      </p:sp>
    </p:spTree>
    <p:extLst>
      <p:ext uri="{BB962C8B-B14F-4D97-AF65-F5344CB8AC3E}">
        <p14:creationId xmlns:p14="http://schemas.microsoft.com/office/powerpoint/2010/main" val="354611432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1">
            <a:extLst>
              <a:ext uri="{FF2B5EF4-FFF2-40B4-BE49-F238E27FC236}">
                <a16:creationId xmlns="" xmlns:a16="http://schemas.microsoft.com/office/drawing/2014/main" id="{5125811F-4C7C-43FA-8C56-09976403547C}"/>
              </a:ext>
            </a:extLst>
          </p:cNvPr>
          <p:cNvSpPr txBox="1">
            <a:spLocks/>
          </p:cNvSpPr>
          <p:nvPr/>
        </p:nvSpPr>
        <p:spPr>
          <a:xfrm>
            <a:off x="264990" y="1484689"/>
            <a:ext cx="8970000" cy="432143"/>
          </a:xfrm>
          <a:prstGeom prst="rect">
            <a:avLst/>
          </a:prstGeom>
          <a:noFill/>
          <a:ln>
            <a:noFill/>
          </a:ln>
        </p:spPr>
        <p:txBody>
          <a:bodyPr lIns="91425" tIns="91425" rIns="91425" bIns="91425" anchor="ctr"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2"/>
              </a:buClr>
              <a:buFont typeface="Roboto"/>
              <a:buNone/>
              <a:defRPr sz="4000" b="0" i="0" u="none" strike="noStrike" cap="none">
                <a:solidFill>
                  <a:schemeClr val="dk2"/>
                </a:solidFill>
                <a:latin typeface="Roboto"/>
                <a:ea typeface="Roboto"/>
                <a:cs typeface="Roboto"/>
                <a:sym typeface="Robot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kumimoji="1" lang="ja-JP" altLang="en-US" sz="2800" smtClean="0"/>
              <a:t>活動概要</a:t>
            </a:r>
            <a:endParaRPr kumimoji="1" lang="ja-JP" altLang="en-US" sz="2800" dirty="0"/>
          </a:p>
        </p:txBody>
      </p:sp>
      <p:sp>
        <p:nvSpPr>
          <p:cNvPr id="5" name="コンテンツ プレースホルダー 2">
            <a:extLst>
              <a:ext uri="{FF2B5EF4-FFF2-40B4-BE49-F238E27FC236}">
                <a16:creationId xmlns="" xmlns:a16="http://schemas.microsoft.com/office/drawing/2014/main" id="{DCB9D8AC-530B-4BE5-95F6-09BB35EF5322}"/>
              </a:ext>
            </a:extLst>
          </p:cNvPr>
          <p:cNvSpPr txBox="1">
            <a:spLocks/>
          </p:cNvSpPr>
          <p:nvPr/>
        </p:nvSpPr>
        <p:spPr>
          <a:xfrm>
            <a:off x="667806" y="1916832"/>
            <a:ext cx="9109730" cy="4465604"/>
          </a:xfrm>
          <a:prstGeom prst="rect">
            <a:avLst/>
          </a:prstGeom>
        </p:spPr>
        <p:txBody>
          <a:bodyPr>
            <a:normAutofit fontScale="92500" lnSpcReduction="10000"/>
          </a:bodyPr>
          <a:lst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marL="278606" indent="-278606" defTabSz="742950">
              <a:defRPr/>
            </a:pPr>
            <a:r>
              <a:rPr lang="ja-JP" altLang="en-US" sz="2600" dirty="0">
                <a:solidFill>
                  <a:prstClr val="black"/>
                </a:solidFill>
                <a:latin typeface="Calibri"/>
                <a:ea typeface="ＭＳ Ｐゴシック" panose="020B0600070205080204" pitchFamily="50" charset="-128"/>
              </a:rPr>
              <a:t>メンバー</a:t>
            </a:r>
            <a:endParaRPr lang="en-US" altLang="ja-JP" sz="2600" dirty="0">
              <a:solidFill>
                <a:prstClr val="black"/>
              </a:solidFill>
              <a:latin typeface="Calibri"/>
              <a:ea typeface="ＭＳ Ｐゴシック" panose="020B0600070205080204" pitchFamily="50" charset="-128"/>
            </a:endParaRPr>
          </a:p>
          <a:p>
            <a:pPr marL="603647" lvl="1" indent="-232172" defTabSz="742950">
              <a:defRPr/>
            </a:pPr>
            <a:r>
              <a:rPr lang="ja-JP" altLang="en-US" sz="2275" dirty="0">
                <a:solidFill>
                  <a:prstClr val="black"/>
                </a:solidFill>
                <a:latin typeface="Calibri"/>
                <a:ea typeface="ＭＳ Ｐゴシック" panose="020B0600070205080204" pitchFamily="50" charset="-128"/>
              </a:rPr>
              <a:t>今田、遠藤、上田、小保田、大内、浅羽、渡邊、小泉、加藤、</a:t>
            </a:r>
            <a:r>
              <a:rPr lang="ja-JP" altLang="en-US" sz="2275" dirty="0" smtClean="0">
                <a:solidFill>
                  <a:prstClr val="black"/>
                </a:solidFill>
                <a:latin typeface="Calibri"/>
                <a:ea typeface="ＭＳ Ｐゴシック" panose="020B0600070205080204" pitchFamily="50" charset="-128"/>
              </a:rPr>
              <a:t>日下部、</a:t>
            </a:r>
            <a:r>
              <a:rPr lang="ja-JP" altLang="en-US" sz="2275" dirty="0">
                <a:solidFill>
                  <a:prstClr val="black"/>
                </a:solidFill>
                <a:latin typeface="Calibri"/>
                <a:ea typeface="ＭＳ Ｐゴシック" panose="020B0600070205080204" pitchFamily="50" charset="-128"/>
              </a:rPr>
              <a:t>青木</a:t>
            </a:r>
            <a:endParaRPr lang="en-US" altLang="ja-JP" sz="2275" dirty="0">
              <a:solidFill>
                <a:prstClr val="black"/>
              </a:solidFill>
              <a:latin typeface="Calibri"/>
              <a:ea typeface="ＭＳ Ｐゴシック" panose="020B0600070205080204" pitchFamily="50" charset="-128"/>
            </a:endParaRPr>
          </a:p>
          <a:p>
            <a:pPr marL="603647" lvl="1" indent="-232172" defTabSz="742950">
              <a:defRPr/>
            </a:pPr>
            <a:r>
              <a:rPr lang="ja-JP" altLang="en-US" sz="2275" dirty="0">
                <a:solidFill>
                  <a:prstClr val="black"/>
                </a:solidFill>
                <a:latin typeface="Calibri"/>
                <a:ea typeface="ＭＳ Ｐゴシック" panose="020B0600070205080204" pitchFamily="50" charset="-128"/>
              </a:rPr>
              <a:t>福地（報告者）</a:t>
            </a:r>
            <a:endParaRPr lang="en-US" altLang="ja-JP" sz="2275" dirty="0">
              <a:solidFill>
                <a:prstClr val="black"/>
              </a:solidFill>
              <a:latin typeface="Calibri"/>
              <a:ea typeface="ＭＳ Ｐゴシック" panose="020B0600070205080204" pitchFamily="50" charset="-128"/>
            </a:endParaRPr>
          </a:p>
          <a:p>
            <a:pPr marL="278606" indent="-278606" defTabSz="742950">
              <a:defRPr/>
            </a:pPr>
            <a:r>
              <a:rPr lang="ja-JP" altLang="en-US" sz="2600" dirty="0">
                <a:solidFill>
                  <a:prstClr val="black"/>
                </a:solidFill>
                <a:latin typeface="Calibri"/>
                <a:ea typeface="ＭＳ Ｐゴシック" panose="020B0600070205080204" pitchFamily="50" charset="-128"/>
              </a:rPr>
              <a:t>活動状況</a:t>
            </a:r>
            <a:endParaRPr lang="en-US" altLang="ja-JP" sz="2600" dirty="0">
              <a:solidFill>
                <a:prstClr val="black"/>
              </a:solidFill>
              <a:latin typeface="Calibri"/>
              <a:ea typeface="ＭＳ Ｐゴシック" panose="020B0600070205080204" pitchFamily="50" charset="-128"/>
            </a:endParaRPr>
          </a:p>
          <a:p>
            <a:pPr marL="603647" lvl="1" indent="-232172" defTabSz="742950">
              <a:defRPr/>
            </a:pPr>
            <a:r>
              <a:rPr lang="ja-JP" altLang="en-US" sz="2275" dirty="0">
                <a:solidFill>
                  <a:prstClr val="black"/>
                </a:solidFill>
                <a:latin typeface="Calibri"/>
                <a:ea typeface="ＭＳ Ｐゴシック" panose="020B0600070205080204" pitchFamily="50" charset="-128"/>
              </a:rPr>
              <a:t>全体会合調整</a:t>
            </a:r>
            <a:endParaRPr lang="en-US" altLang="ja-JP" sz="2275" dirty="0">
              <a:solidFill>
                <a:prstClr val="black"/>
              </a:solidFill>
              <a:latin typeface="Calibri"/>
              <a:ea typeface="ＭＳ Ｐゴシック" panose="020B0600070205080204" pitchFamily="50" charset="-128"/>
            </a:endParaRPr>
          </a:p>
          <a:p>
            <a:pPr marL="928688" lvl="2" indent="-185738" defTabSz="742950">
              <a:defRPr/>
            </a:pPr>
            <a:r>
              <a:rPr lang="en-US" altLang="ja-JP" sz="1950" dirty="0" err="1" smtClean="0">
                <a:solidFill>
                  <a:prstClr val="black"/>
                </a:solidFill>
                <a:latin typeface="Calibri"/>
                <a:ea typeface="ＭＳ Ｐゴシック" panose="020B0600070205080204" pitchFamily="50" charset="-128"/>
              </a:rPr>
              <a:t>Adhoc</a:t>
            </a:r>
            <a:r>
              <a:rPr lang="ja-JP" altLang="en-US" sz="1950" dirty="0">
                <a:solidFill>
                  <a:prstClr val="black"/>
                </a:solidFill>
                <a:latin typeface="Calibri"/>
                <a:ea typeface="ＭＳ Ｐゴシック" panose="020B0600070205080204" pitchFamily="50" charset="-128"/>
              </a:rPr>
              <a:t>会合</a:t>
            </a:r>
            <a:r>
              <a:rPr lang="en-US" altLang="ja-JP" sz="1950" dirty="0">
                <a:solidFill>
                  <a:prstClr val="black"/>
                </a:solidFill>
                <a:latin typeface="Calibri"/>
                <a:ea typeface="ＭＳ Ｐゴシック" panose="020B0600070205080204" pitchFamily="50" charset="-128"/>
              </a:rPr>
              <a:t>		2019</a:t>
            </a:r>
            <a:r>
              <a:rPr lang="ja-JP" altLang="en-US" sz="1950" dirty="0">
                <a:solidFill>
                  <a:prstClr val="black"/>
                </a:solidFill>
                <a:latin typeface="Calibri"/>
                <a:ea typeface="ＭＳ Ｐゴシック" panose="020B0600070205080204" pitchFamily="50" charset="-128"/>
              </a:rPr>
              <a:t>年</a:t>
            </a:r>
            <a:r>
              <a:rPr lang="en-US" altLang="ja-JP" sz="1950" dirty="0">
                <a:solidFill>
                  <a:prstClr val="black"/>
                </a:solidFill>
                <a:latin typeface="Calibri"/>
                <a:ea typeface="ＭＳ Ｐゴシック" panose="020B0600070205080204" pitchFamily="50" charset="-128"/>
              </a:rPr>
              <a:t>6</a:t>
            </a:r>
            <a:r>
              <a:rPr lang="ja-JP" altLang="en-US" sz="1950" dirty="0">
                <a:solidFill>
                  <a:prstClr val="black"/>
                </a:solidFill>
                <a:latin typeface="Calibri"/>
                <a:ea typeface="ＭＳ Ｐゴシック" panose="020B0600070205080204" pitchFamily="50" charset="-128"/>
              </a:rPr>
              <a:t>月</a:t>
            </a:r>
            <a:r>
              <a:rPr lang="en-US" altLang="ja-JP" sz="1950" dirty="0">
                <a:solidFill>
                  <a:prstClr val="black"/>
                </a:solidFill>
                <a:latin typeface="Calibri"/>
                <a:ea typeface="ＭＳ Ｐゴシック" panose="020B0600070205080204" pitchFamily="50" charset="-128"/>
              </a:rPr>
              <a:t>19</a:t>
            </a:r>
            <a:r>
              <a:rPr lang="ja-JP" altLang="en-US" sz="1950" dirty="0">
                <a:solidFill>
                  <a:prstClr val="black"/>
                </a:solidFill>
                <a:latin typeface="Calibri"/>
                <a:ea typeface="ＭＳ Ｐゴシック" panose="020B0600070205080204" pitchFamily="50" charset="-128"/>
              </a:rPr>
              <a:t>日</a:t>
            </a:r>
            <a:r>
              <a:rPr lang="en-US" altLang="ja-JP" sz="1950" dirty="0">
                <a:solidFill>
                  <a:prstClr val="black"/>
                </a:solidFill>
                <a:latin typeface="Calibri"/>
                <a:ea typeface="ＭＳ Ｐゴシック" panose="020B0600070205080204" pitchFamily="50" charset="-128"/>
              </a:rPr>
              <a:t>(</a:t>
            </a:r>
            <a:r>
              <a:rPr lang="ja-JP" altLang="en-US" sz="1950" dirty="0">
                <a:solidFill>
                  <a:prstClr val="black"/>
                </a:solidFill>
                <a:latin typeface="Calibri"/>
                <a:ea typeface="ＭＳ Ｐゴシック" panose="020B0600070205080204" pitchFamily="50" charset="-128"/>
              </a:rPr>
              <a:t>水</a:t>
            </a:r>
            <a:r>
              <a:rPr lang="en-US" altLang="ja-JP" sz="1950" dirty="0">
                <a:solidFill>
                  <a:prstClr val="black"/>
                </a:solidFill>
                <a:latin typeface="Calibri"/>
                <a:ea typeface="ＭＳ Ｐゴシック" panose="020B0600070205080204" pitchFamily="50" charset="-128"/>
              </a:rPr>
              <a:t>)</a:t>
            </a:r>
            <a:r>
              <a:rPr lang="ja-JP" altLang="en-US" sz="1950" dirty="0">
                <a:solidFill>
                  <a:prstClr val="black"/>
                </a:solidFill>
                <a:latin typeface="Calibri"/>
                <a:ea typeface="ＭＳ Ｐゴシック" panose="020B0600070205080204" pitchFamily="50" charset="-128"/>
              </a:rPr>
              <a:t>　</a:t>
            </a:r>
            <a:r>
              <a:rPr lang="en-US" altLang="ja-JP" sz="1950" dirty="0" err="1">
                <a:solidFill>
                  <a:prstClr val="black"/>
                </a:solidFill>
                <a:latin typeface="Calibri"/>
                <a:ea typeface="ＭＳ Ｐゴシック" panose="020B0600070205080204" pitchFamily="50" charset="-128"/>
              </a:rPr>
              <a:t>DeNA</a:t>
            </a:r>
            <a:r>
              <a:rPr lang="en-US" altLang="ja-JP" sz="1950" dirty="0">
                <a:solidFill>
                  <a:prstClr val="black"/>
                </a:solidFill>
                <a:latin typeface="Calibri"/>
                <a:ea typeface="ＭＳ Ｐゴシック" panose="020B0600070205080204" pitchFamily="50" charset="-128"/>
              </a:rPr>
              <a:t>(</a:t>
            </a:r>
            <a:r>
              <a:rPr lang="ja-JP" altLang="en-US" sz="1950" dirty="0">
                <a:solidFill>
                  <a:prstClr val="black"/>
                </a:solidFill>
                <a:latin typeface="Calibri"/>
                <a:ea typeface="ＭＳ Ｐゴシック" panose="020B0600070205080204" pitchFamily="50" charset="-128"/>
              </a:rPr>
              <a:t>渋谷</a:t>
            </a:r>
            <a:r>
              <a:rPr lang="en-US" altLang="ja-JP" sz="1950" dirty="0">
                <a:solidFill>
                  <a:prstClr val="black"/>
                </a:solidFill>
                <a:latin typeface="Calibri"/>
                <a:ea typeface="ＭＳ Ｐゴシック" panose="020B0600070205080204" pitchFamily="50" charset="-128"/>
              </a:rPr>
              <a:t>)</a:t>
            </a:r>
          </a:p>
          <a:p>
            <a:pPr marL="928688" lvl="2" indent="-185738" defTabSz="742950">
              <a:defRPr/>
            </a:pPr>
            <a:r>
              <a:rPr lang="ja-JP" altLang="en-US" sz="1900" dirty="0">
                <a:solidFill>
                  <a:prstClr val="black"/>
                </a:solidFill>
                <a:latin typeface="Calibri"/>
                <a:ea typeface="ＭＳ Ｐゴシック" panose="020B0600070205080204" pitchFamily="50" charset="-128"/>
              </a:rPr>
              <a:t>第</a:t>
            </a:r>
            <a:r>
              <a:rPr lang="en-US" altLang="ja-JP" sz="1900" dirty="0">
                <a:solidFill>
                  <a:prstClr val="black"/>
                </a:solidFill>
                <a:latin typeface="Calibri"/>
                <a:ea typeface="ＭＳ Ｐゴシック" panose="020B0600070205080204" pitchFamily="50" charset="-128"/>
              </a:rPr>
              <a:t>10</a:t>
            </a:r>
            <a:r>
              <a:rPr lang="ja-JP" altLang="en-US" sz="1900" dirty="0">
                <a:solidFill>
                  <a:prstClr val="black"/>
                </a:solidFill>
                <a:latin typeface="Calibri"/>
                <a:ea typeface="ＭＳ Ｐゴシック" panose="020B0600070205080204" pitchFamily="50" charset="-128"/>
              </a:rPr>
              <a:t>回　</a:t>
            </a:r>
            <a:r>
              <a:rPr lang="en-US" altLang="ja-JP" sz="1900" dirty="0">
                <a:solidFill>
                  <a:prstClr val="black"/>
                </a:solidFill>
                <a:latin typeface="Calibri"/>
                <a:ea typeface="ＭＳ Ｐゴシック" panose="020B0600070205080204" pitchFamily="50" charset="-128"/>
              </a:rPr>
              <a:t>		2019</a:t>
            </a:r>
            <a:r>
              <a:rPr lang="ja-JP" altLang="en-US" sz="1900" dirty="0">
                <a:solidFill>
                  <a:prstClr val="black"/>
                </a:solidFill>
                <a:latin typeface="Calibri"/>
                <a:ea typeface="ＭＳ Ｐゴシック" panose="020B0600070205080204" pitchFamily="50" charset="-128"/>
              </a:rPr>
              <a:t>年</a:t>
            </a:r>
            <a:r>
              <a:rPr lang="en-US" altLang="ja-JP" sz="1900" dirty="0">
                <a:solidFill>
                  <a:prstClr val="black"/>
                </a:solidFill>
                <a:latin typeface="Calibri"/>
                <a:ea typeface="ＭＳ Ｐゴシック" panose="020B0600070205080204" pitchFamily="50" charset="-128"/>
              </a:rPr>
              <a:t>7</a:t>
            </a:r>
            <a:r>
              <a:rPr lang="ja-JP" altLang="en-US" sz="1900" dirty="0">
                <a:solidFill>
                  <a:prstClr val="black"/>
                </a:solidFill>
                <a:latin typeface="Calibri"/>
                <a:ea typeface="ＭＳ Ｐゴシック" panose="020B0600070205080204" pitchFamily="50" charset="-128"/>
              </a:rPr>
              <a:t>月</a:t>
            </a:r>
            <a:r>
              <a:rPr lang="en-US" altLang="ja-JP" sz="1900" dirty="0">
                <a:solidFill>
                  <a:prstClr val="black"/>
                </a:solidFill>
                <a:latin typeface="Calibri"/>
                <a:ea typeface="ＭＳ Ｐゴシック" panose="020B0600070205080204" pitchFamily="50" charset="-128"/>
              </a:rPr>
              <a:t>16</a:t>
            </a:r>
            <a:r>
              <a:rPr lang="ja-JP" altLang="en-US" sz="1900" dirty="0">
                <a:solidFill>
                  <a:prstClr val="black"/>
                </a:solidFill>
                <a:latin typeface="Calibri"/>
                <a:ea typeface="ＭＳ Ｐゴシック" panose="020B0600070205080204" pitchFamily="50" charset="-128"/>
              </a:rPr>
              <a:t>日</a:t>
            </a:r>
            <a:r>
              <a:rPr lang="en-US" altLang="ja-JP" sz="1900" dirty="0">
                <a:solidFill>
                  <a:prstClr val="black"/>
                </a:solidFill>
                <a:latin typeface="Calibri"/>
                <a:ea typeface="ＭＳ Ｐゴシック" panose="020B0600070205080204" pitchFamily="50" charset="-128"/>
              </a:rPr>
              <a:t>(</a:t>
            </a:r>
            <a:r>
              <a:rPr lang="ja-JP" altLang="en-US" sz="1900" dirty="0">
                <a:solidFill>
                  <a:prstClr val="black"/>
                </a:solidFill>
                <a:latin typeface="Calibri"/>
                <a:ea typeface="ＭＳ Ｐゴシック" panose="020B0600070205080204" pitchFamily="50" charset="-128"/>
              </a:rPr>
              <a:t>火</a:t>
            </a:r>
            <a:r>
              <a:rPr lang="en-US" altLang="ja-JP" sz="1900" dirty="0">
                <a:solidFill>
                  <a:prstClr val="black"/>
                </a:solidFill>
                <a:latin typeface="Calibri"/>
                <a:ea typeface="ＭＳ Ｐゴシック" panose="020B0600070205080204" pitchFamily="50" charset="-128"/>
              </a:rPr>
              <a:t>)</a:t>
            </a:r>
            <a:r>
              <a:rPr lang="ja-JP" altLang="en-US" sz="1900" dirty="0">
                <a:solidFill>
                  <a:prstClr val="black"/>
                </a:solidFill>
                <a:latin typeface="Calibri"/>
                <a:ea typeface="ＭＳ Ｐゴシック" panose="020B0600070205080204" pitchFamily="50" charset="-128"/>
              </a:rPr>
              <a:t>　富士通</a:t>
            </a:r>
            <a:r>
              <a:rPr lang="en-US" altLang="ja-JP" sz="1900" dirty="0">
                <a:solidFill>
                  <a:prstClr val="black"/>
                </a:solidFill>
                <a:latin typeface="Calibri"/>
                <a:ea typeface="ＭＳ Ｐゴシック" panose="020B0600070205080204" pitchFamily="50" charset="-128"/>
              </a:rPr>
              <a:t>(</a:t>
            </a:r>
            <a:r>
              <a:rPr lang="ja-JP" altLang="en-US" sz="1900" dirty="0">
                <a:solidFill>
                  <a:prstClr val="black"/>
                </a:solidFill>
                <a:latin typeface="Calibri"/>
                <a:ea typeface="ＭＳ Ｐゴシック" panose="020B0600070205080204" pitchFamily="50" charset="-128"/>
              </a:rPr>
              <a:t>蒲田</a:t>
            </a:r>
            <a:r>
              <a:rPr lang="en-US" altLang="ja-JP" sz="1900" dirty="0">
                <a:solidFill>
                  <a:prstClr val="black"/>
                </a:solidFill>
                <a:latin typeface="Calibri"/>
                <a:ea typeface="ＭＳ Ｐゴシック" panose="020B0600070205080204" pitchFamily="50" charset="-128"/>
              </a:rPr>
              <a:t>)</a:t>
            </a:r>
          </a:p>
          <a:p>
            <a:pPr marL="928688" lvl="2" indent="-185738" defTabSz="742950">
              <a:defRPr/>
            </a:pPr>
            <a:r>
              <a:rPr lang="ja-JP" altLang="en-US" sz="1900" dirty="0">
                <a:solidFill>
                  <a:prstClr val="black"/>
                </a:solidFill>
                <a:latin typeface="Calibri"/>
                <a:ea typeface="ＭＳ Ｐゴシック" panose="020B0600070205080204" pitchFamily="50" charset="-128"/>
              </a:rPr>
              <a:t>第</a:t>
            </a:r>
            <a:r>
              <a:rPr lang="en-US" altLang="ja-JP" sz="1900" dirty="0">
                <a:solidFill>
                  <a:prstClr val="black"/>
                </a:solidFill>
                <a:latin typeface="Calibri"/>
                <a:ea typeface="ＭＳ Ｐゴシック" panose="020B0600070205080204" pitchFamily="50" charset="-128"/>
              </a:rPr>
              <a:t>11</a:t>
            </a:r>
            <a:r>
              <a:rPr lang="ja-JP" altLang="en-US" sz="1900" dirty="0">
                <a:solidFill>
                  <a:prstClr val="black"/>
                </a:solidFill>
                <a:latin typeface="Calibri"/>
                <a:ea typeface="ＭＳ Ｐゴシック" panose="020B0600070205080204" pitchFamily="50" charset="-128"/>
              </a:rPr>
              <a:t>回　調整中　</a:t>
            </a:r>
            <a:r>
              <a:rPr lang="en-US" altLang="ja-JP" sz="1900" dirty="0">
                <a:solidFill>
                  <a:prstClr val="black"/>
                </a:solidFill>
                <a:latin typeface="Calibri"/>
                <a:ea typeface="ＭＳ Ｐゴシック" panose="020B0600070205080204" pitchFamily="50" charset="-128"/>
              </a:rPr>
              <a:t> 	2019</a:t>
            </a:r>
            <a:r>
              <a:rPr lang="ja-JP" altLang="en-US" sz="1900" dirty="0">
                <a:solidFill>
                  <a:prstClr val="black"/>
                </a:solidFill>
                <a:latin typeface="Calibri"/>
                <a:ea typeface="ＭＳ Ｐゴシック" panose="020B0600070205080204" pitchFamily="50" charset="-128"/>
              </a:rPr>
              <a:t>年</a:t>
            </a:r>
            <a:r>
              <a:rPr lang="en-US" altLang="ja-JP" sz="1900" dirty="0">
                <a:solidFill>
                  <a:prstClr val="black"/>
                </a:solidFill>
                <a:latin typeface="Calibri"/>
                <a:ea typeface="ＭＳ Ｐゴシック" panose="020B0600070205080204" pitchFamily="50" charset="-128"/>
              </a:rPr>
              <a:t>9</a:t>
            </a:r>
            <a:r>
              <a:rPr lang="ja-JP" altLang="en-US" sz="1900" dirty="0">
                <a:solidFill>
                  <a:prstClr val="black"/>
                </a:solidFill>
                <a:latin typeface="Calibri"/>
                <a:ea typeface="ＭＳ Ｐゴシック" panose="020B0600070205080204" pitchFamily="50" charset="-128"/>
              </a:rPr>
              <a:t>月　オリンパス</a:t>
            </a:r>
            <a:r>
              <a:rPr lang="en-US" altLang="ja-JP" sz="1900" dirty="0">
                <a:solidFill>
                  <a:prstClr val="black"/>
                </a:solidFill>
                <a:latin typeface="Calibri"/>
                <a:ea typeface="ＭＳ Ｐゴシック" panose="020B0600070205080204" pitchFamily="50" charset="-128"/>
              </a:rPr>
              <a:t>(</a:t>
            </a:r>
            <a:r>
              <a:rPr lang="ja-JP" altLang="en-US" sz="1900" dirty="0">
                <a:solidFill>
                  <a:prstClr val="black"/>
                </a:solidFill>
                <a:latin typeface="Calibri"/>
                <a:ea typeface="ＭＳ Ｐゴシック" panose="020B0600070205080204" pitchFamily="50" charset="-128"/>
              </a:rPr>
              <a:t>北八王子</a:t>
            </a:r>
            <a:r>
              <a:rPr lang="en-US" altLang="ja-JP" sz="1900" dirty="0">
                <a:solidFill>
                  <a:prstClr val="black"/>
                </a:solidFill>
                <a:latin typeface="Calibri"/>
                <a:ea typeface="ＭＳ Ｐゴシック" panose="020B0600070205080204" pitchFamily="50" charset="-128"/>
              </a:rPr>
              <a:t>)</a:t>
            </a:r>
          </a:p>
          <a:p>
            <a:pPr marL="928688" lvl="2" indent="-185738" defTabSz="742950">
              <a:defRPr/>
            </a:pPr>
            <a:r>
              <a:rPr lang="ja-JP" altLang="en-US" sz="1900" dirty="0">
                <a:solidFill>
                  <a:prstClr val="black"/>
                </a:solidFill>
                <a:latin typeface="Calibri"/>
                <a:ea typeface="ＭＳ Ｐゴシック" panose="020B0600070205080204" pitchFamily="50" charset="-128"/>
              </a:rPr>
              <a:t>第</a:t>
            </a:r>
            <a:r>
              <a:rPr lang="en-US" altLang="ja-JP" sz="1900" dirty="0">
                <a:solidFill>
                  <a:prstClr val="black"/>
                </a:solidFill>
                <a:latin typeface="Calibri"/>
                <a:ea typeface="ＭＳ Ｐゴシック" panose="020B0600070205080204" pitchFamily="50" charset="-128"/>
              </a:rPr>
              <a:t>12</a:t>
            </a:r>
            <a:r>
              <a:rPr lang="ja-JP" altLang="en-US" sz="1900" dirty="0">
                <a:solidFill>
                  <a:prstClr val="black"/>
                </a:solidFill>
                <a:latin typeface="Calibri"/>
                <a:ea typeface="ＭＳ Ｐゴシック" panose="020B0600070205080204" pitchFamily="50" charset="-128"/>
              </a:rPr>
              <a:t>回　調整中　</a:t>
            </a:r>
            <a:r>
              <a:rPr lang="en-US" altLang="ja-JP" sz="1900" dirty="0">
                <a:solidFill>
                  <a:prstClr val="black"/>
                </a:solidFill>
                <a:latin typeface="Calibri"/>
                <a:ea typeface="ＭＳ Ｐゴシック" panose="020B0600070205080204" pitchFamily="50" charset="-128"/>
              </a:rPr>
              <a:t> 	2019</a:t>
            </a:r>
            <a:r>
              <a:rPr lang="ja-JP" altLang="en-US" sz="1900" dirty="0">
                <a:solidFill>
                  <a:prstClr val="black"/>
                </a:solidFill>
                <a:latin typeface="Calibri"/>
                <a:ea typeface="ＭＳ Ｐゴシック" panose="020B0600070205080204" pitchFamily="50" charset="-128"/>
              </a:rPr>
              <a:t>年</a:t>
            </a:r>
            <a:r>
              <a:rPr lang="en-US" altLang="ja-JP" sz="1900" dirty="0">
                <a:solidFill>
                  <a:prstClr val="black"/>
                </a:solidFill>
                <a:latin typeface="Calibri"/>
                <a:ea typeface="ＭＳ Ｐゴシック" panose="020B0600070205080204" pitchFamily="50" charset="-128"/>
              </a:rPr>
              <a:t>12</a:t>
            </a:r>
            <a:r>
              <a:rPr lang="ja-JP" altLang="en-US" sz="1900" dirty="0">
                <a:solidFill>
                  <a:prstClr val="black"/>
                </a:solidFill>
                <a:latin typeface="Calibri"/>
                <a:ea typeface="ＭＳ Ｐゴシック" panose="020B0600070205080204" pitchFamily="50" charset="-128"/>
              </a:rPr>
              <a:t>月　</a:t>
            </a:r>
            <a:r>
              <a:rPr lang="en-US" altLang="ja-JP" sz="1900" dirty="0">
                <a:solidFill>
                  <a:prstClr val="black"/>
                </a:solidFill>
                <a:latin typeface="Calibri"/>
                <a:ea typeface="ＭＳ Ｐゴシック" panose="020B0600070205080204" pitchFamily="50" charset="-128"/>
              </a:rPr>
              <a:t>NEC(</a:t>
            </a:r>
            <a:r>
              <a:rPr lang="ja-JP" altLang="en-US" sz="1900" dirty="0">
                <a:solidFill>
                  <a:prstClr val="black"/>
                </a:solidFill>
                <a:latin typeface="Calibri"/>
                <a:ea typeface="ＭＳ Ｐゴシック" panose="020B0600070205080204" pitchFamily="50" charset="-128"/>
              </a:rPr>
              <a:t>東京</a:t>
            </a:r>
            <a:r>
              <a:rPr lang="en-US" altLang="ja-JP" sz="1900" dirty="0">
                <a:solidFill>
                  <a:prstClr val="black"/>
                </a:solidFill>
                <a:latin typeface="Calibri"/>
                <a:ea typeface="ＭＳ Ｐゴシック" panose="020B0600070205080204" pitchFamily="50" charset="-128"/>
              </a:rPr>
              <a:t>)</a:t>
            </a:r>
          </a:p>
          <a:p>
            <a:pPr marL="928688" lvl="2" indent="-185738" defTabSz="742950">
              <a:defRPr/>
            </a:pPr>
            <a:r>
              <a:rPr lang="ja-JP" altLang="en-US" sz="1950" dirty="0">
                <a:solidFill>
                  <a:prstClr val="black"/>
                </a:solidFill>
                <a:latin typeface="Calibri"/>
                <a:ea typeface="ＭＳ Ｐゴシック" panose="020B0600070205080204" pitchFamily="50" charset="-128"/>
              </a:rPr>
              <a:t>第</a:t>
            </a:r>
            <a:r>
              <a:rPr lang="en-US" altLang="ja-JP" sz="1950" dirty="0">
                <a:solidFill>
                  <a:prstClr val="black"/>
                </a:solidFill>
                <a:latin typeface="Calibri"/>
                <a:ea typeface="ＭＳ Ｐゴシック" panose="020B0600070205080204" pitchFamily="50" charset="-128"/>
              </a:rPr>
              <a:t>13</a:t>
            </a:r>
            <a:r>
              <a:rPr lang="ja-JP" altLang="en-US" sz="1950" dirty="0">
                <a:solidFill>
                  <a:prstClr val="black"/>
                </a:solidFill>
                <a:latin typeface="Calibri"/>
                <a:ea typeface="ＭＳ Ｐゴシック" panose="020B0600070205080204" pitchFamily="50" charset="-128"/>
              </a:rPr>
              <a:t>回　調整中　</a:t>
            </a:r>
            <a:r>
              <a:rPr lang="en-US" altLang="ja-JP" sz="1950" dirty="0">
                <a:solidFill>
                  <a:prstClr val="black"/>
                </a:solidFill>
                <a:latin typeface="Calibri"/>
                <a:ea typeface="ＭＳ Ｐゴシック" panose="020B0600070205080204" pitchFamily="50" charset="-128"/>
              </a:rPr>
              <a:t>	2020</a:t>
            </a:r>
            <a:r>
              <a:rPr lang="ja-JP" altLang="en-US" sz="1950" dirty="0">
                <a:solidFill>
                  <a:prstClr val="black"/>
                </a:solidFill>
                <a:latin typeface="Calibri"/>
                <a:ea typeface="ＭＳ Ｐゴシック" panose="020B0600070205080204" pitchFamily="50" charset="-128"/>
              </a:rPr>
              <a:t>年</a:t>
            </a:r>
            <a:r>
              <a:rPr lang="en-US" altLang="ja-JP" sz="1950" dirty="0">
                <a:solidFill>
                  <a:prstClr val="black"/>
                </a:solidFill>
                <a:latin typeface="Calibri"/>
                <a:ea typeface="ＭＳ Ｐゴシック" panose="020B0600070205080204" pitchFamily="50" charset="-128"/>
              </a:rPr>
              <a:t>2</a:t>
            </a:r>
            <a:r>
              <a:rPr lang="ja-JP" altLang="en-US" sz="1950" dirty="0">
                <a:solidFill>
                  <a:prstClr val="black"/>
                </a:solidFill>
                <a:latin typeface="Calibri"/>
                <a:ea typeface="ＭＳ Ｐゴシック" panose="020B0600070205080204" pitchFamily="50" charset="-128"/>
              </a:rPr>
              <a:t>月　</a:t>
            </a:r>
            <a:r>
              <a:rPr lang="en-US" altLang="ja-JP" sz="1950" dirty="0" err="1">
                <a:solidFill>
                  <a:prstClr val="black"/>
                </a:solidFill>
                <a:latin typeface="Calibri"/>
                <a:ea typeface="ＭＳ Ｐゴシック" panose="020B0600070205080204" pitchFamily="50" charset="-128"/>
              </a:rPr>
              <a:t>DeNA</a:t>
            </a:r>
            <a:r>
              <a:rPr lang="en-US" altLang="ja-JP" sz="1950" dirty="0">
                <a:solidFill>
                  <a:prstClr val="black"/>
                </a:solidFill>
                <a:latin typeface="Calibri"/>
                <a:ea typeface="ＭＳ Ｐゴシック" panose="020B0600070205080204" pitchFamily="50" charset="-128"/>
              </a:rPr>
              <a:t>(</a:t>
            </a:r>
            <a:r>
              <a:rPr lang="ja-JP" altLang="en-US" sz="1950" dirty="0">
                <a:solidFill>
                  <a:prstClr val="black"/>
                </a:solidFill>
                <a:latin typeface="Calibri"/>
                <a:ea typeface="ＭＳ Ｐゴシック" panose="020B0600070205080204" pitchFamily="50" charset="-128"/>
              </a:rPr>
              <a:t>渋谷</a:t>
            </a:r>
            <a:r>
              <a:rPr lang="en-US" altLang="ja-JP" sz="1950" dirty="0">
                <a:solidFill>
                  <a:prstClr val="black"/>
                </a:solidFill>
                <a:latin typeface="Calibri"/>
                <a:ea typeface="ＭＳ Ｐゴシック" panose="020B0600070205080204" pitchFamily="50" charset="-128"/>
              </a:rPr>
              <a:t>)</a:t>
            </a:r>
          </a:p>
          <a:p>
            <a:pPr marL="603647" lvl="1" indent="-232172" defTabSz="742950">
              <a:defRPr/>
            </a:pPr>
            <a:r>
              <a:rPr lang="en-US" altLang="ja-JP" sz="2275" dirty="0">
                <a:solidFill>
                  <a:prstClr val="black"/>
                </a:solidFill>
                <a:latin typeface="Calibri"/>
                <a:ea typeface="ＭＳ Ｐゴシック" panose="020B0600070205080204" pitchFamily="50" charset="-128"/>
              </a:rPr>
              <a:t>F2F</a:t>
            </a:r>
            <a:r>
              <a:rPr lang="ja-JP" altLang="en-US" sz="2275" dirty="0">
                <a:solidFill>
                  <a:prstClr val="black"/>
                </a:solidFill>
                <a:latin typeface="Calibri"/>
                <a:ea typeface="ＭＳ Ｐゴシック" panose="020B0600070205080204" pitchFamily="50" charset="-128"/>
              </a:rPr>
              <a:t>会議：</a:t>
            </a:r>
            <a:r>
              <a:rPr lang="en-US" altLang="ja-JP" sz="2275" dirty="0">
                <a:solidFill>
                  <a:prstClr val="black"/>
                </a:solidFill>
                <a:latin typeface="Calibri"/>
                <a:ea typeface="ＭＳ Ｐゴシック" panose="020B0600070205080204" pitchFamily="50" charset="-128"/>
              </a:rPr>
              <a:t>1</a:t>
            </a:r>
            <a:r>
              <a:rPr lang="ja-JP" altLang="en-US" sz="2275" dirty="0">
                <a:solidFill>
                  <a:prstClr val="black"/>
                </a:solidFill>
                <a:latin typeface="Calibri"/>
                <a:ea typeface="ＭＳ Ｐゴシック" panose="020B0600070205080204" pitchFamily="50" charset="-128"/>
              </a:rPr>
              <a:t>回　（</a:t>
            </a:r>
            <a:r>
              <a:rPr lang="en-US" altLang="ja-JP" sz="2275" dirty="0">
                <a:solidFill>
                  <a:prstClr val="black"/>
                </a:solidFill>
                <a:latin typeface="Calibri"/>
                <a:ea typeface="ＭＳ Ｐゴシック" panose="020B0600070205080204" pitchFamily="50" charset="-128"/>
              </a:rPr>
              <a:t>5/29</a:t>
            </a:r>
            <a:r>
              <a:rPr lang="ja-JP" altLang="en-US" sz="2275" dirty="0">
                <a:solidFill>
                  <a:prstClr val="black"/>
                </a:solidFill>
                <a:latin typeface="Calibri"/>
                <a:ea typeface="ＭＳ Ｐゴシック" panose="020B0600070205080204" pitchFamily="50" charset="-128"/>
              </a:rPr>
              <a:t> </a:t>
            </a:r>
            <a:r>
              <a:rPr lang="en-US" altLang="ja-JP" sz="2275" dirty="0">
                <a:solidFill>
                  <a:prstClr val="black"/>
                </a:solidFill>
                <a:latin typeface="Calibri"/>
                <a:ea typeface="ＭＳ Ｐゴシック" panose="020B0600070205080204" pitchFamily="50" charset="-128"/>
              </a:rPr>
              <a:t>@</a:t>
            </a:r>
            <a:r>
              <a:rPr lang="ja-JP" altLang="en-US" sz="2275" dirty="0">
                <a:solidFill>
                  <a:prstClr val="black"/>
                </a:solidFill>
                <a:latin typeface="Calibri"/>
                <a:ea typeface="ＭＳ Ｐゴシック" panose="020B0600070205080204" pitchFamily="50" charset="-128"/>
              </a:rPr>
              <a:t>横浜）</a:t>
            </a:r>
            <a:endParaRPr lang="en-US" altLang="ja-JP" sz="2275" dirty="0">
              <a:solidFill>
                <a:prstClr val="black"/>
              </a:solidFill>
              <a:latin typeface="Calibri"/>
              <a:ea typeface="ＭＳ Ｐゴシック" panose="020B0600070205080204" pitchFamily="50" charset="-128"/>
            </a:endParaRPr>
          </a:p>
          <a:p>
            <a:pPr marL="928688" lvl="2" indent="-185738" defTabSz="742950">
              <a:defRPr/>
            </a:pPr>
            <a:r>
              <a:rPr lang="ja-JP" altLang="en-US" sz="1950" dirty="0">
                <a:solidFill>
                  <a:prstClr val="black"/>
                </a:solidFill>
                <a:latin typeface="Calibri"/>
                <a:ea typeface="ＭＳ Ｐゴシック" panose="020B0600070205080204" pitchFamily="50" charset="-128"/>
              </a:rPr>
              <a:t>全体会合開催方法改善に関する議論</a:t>
            </a:r>
            <a:endParaRPr lang="en-US" altLang="ja-JP" sz="1950" dirty="0">
              <a:solidFill>
                <a:prstClr val="black"/>
              </a:solidFill>
              <a:latin typeface="Calibri"/>
              <a:ea typeface="ＭＳ Ｐゴシック" panose="020B0600070205080204" pitchFamily="50" charset="-128"/>
            </a:endParaRPr>
          </a:p>
          <a:p>
            <a:pPr marL="928688" lvl="2" indent="-185738" defTabSz="742950">
              <a:defRPr/>
            </a:pPr>
            <a:r>
              <a:rPr lang="ja-JP" altLang="en-US" sz="1950" dirty="0">
                <a:solidFill>
                  <a:prstClr val="black"/>
                </a:solidFill>
                <a:latin typeface="Calibri"/>
                <a:ea typeface="ＭＳ Ｐゴシック" panose="020B0600070205080204" pitchFamily="50" charset="-128"/>
              </a:rPr>
              <a:t>第</a:t>
            </a:r>
            <a:r>
              <a:rPr lang="en-US" altLang="ja-JP" sz="1950" dirty="0">
                <a:solidFill>
                  <a:prstClr val="black"/>
                </a:solidFill>
                <a:latin typeface="Calibri"/>
                <a:ea typeface="ＭＳ Ｐゴシック" panose="020B0600070205080204" pitchFamily="50" charset="-128"/>
              </a:rPr>
              <a:t>11</a:t>
            </a:r>
            <a:r>
              <a:rPr lang="ja-JP" altLang="en-US" sz="1950" dirty="0">
                <a:solidFill>
                  <a:prstClr val="black"/>
                </a:solidFill>
                <a:latin typeface="Calibri"/>
                <a:ea typeface="ＭＳ Ｐゴシック" panose="020B0600070205080204" pitchFamily="50" charset="-128"/>
              </a:rPr>
              <a:t>回アジェンダ案</a:t>
            </a:r>
            <a:endParaRPr lang="en-US" altLang="ja-JP" sz="1950" dirty="0">
              <a:solidFill>
                <a:prstClr val="black"/>
              </a:solidFill>
              <a:latin typeface="Calibri"/>
              <a:ea typeface="ＭＳ Ｐゴシック" panose="020B0600070205080204" pitchFamily="50" charset="-128"/>
            </a:endParaRPr>
          </a:p>
        </p:txBody>
      </p:sp>
      <p:sp>
        <p:nvSpPr>
          <p:cNvPr id="6" name="タイトル 1"/>
          <p:cNvSpPr txBox="1">
            <a:spLocks/>
          </p:cNvSpPr>
          <p:nvPr/>
        </p:nvSpPr>
        <p:spPr>
          <a:xfrm>
            <a:off x="241794" y="476672"/>
            <a:ext cx="9150016" cy="1077020"/>
          </a:xfrm>
          <a:prstGeom prst="rect">
            <a:avLst/>
          </a:prstGeom>
        </p:spPr>
        <p:txBody>
          <a:bodyPr vert="horz" lIns="74295" tIns="37148" rIns="74295" bIns="37148"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0"/>
              </a:spcBef>
              <a:buClr>
                <a:schemeClr val="dk2"/>
              </a:buClr>
            </a:pPr>
            <a:r>
              <a:rPr lang="en-US" altLang="ja-JP" sz="3323" dirty="0" err="1">
                <a:solidFill>
                  <a:srgbClr val="E56B45"/>
                </a:solidFill>
                <a:latin typeface="メイリオ" panose="020B0604030504040204" pitchFamily="50" charset="-128"/>
                <a:ea typeface="メイリオ" panose="020B0604030504040204" pitchFamily="50" charset="-128"/>
                <a:cs typeface="メイリオ" panose="020B0604030504040204" pitchFamily="50" charset="-128"/>
                <a:sym typeface="Roboto"/>
              </a:rPr>
              <a:t>OpenChain</a:t>
            </a:r>
            <a:r>
              <a:rPr lang="en-US" altLang="ja-JP"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sym typeface="Roboto"/>
              </a:rPr>
              <a:t> JPWG</a:t>
            </a:r>
            <a:r>
              <a:rPr lang="ja-JP" altLang="en-US"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sym typeface="Roboto"/>
              </a:rPr>
              <a:t> </a:t>
            </a:r>
            <a:r>
              <a:rPr lang="en-US" altLang="ja-JP"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sym typeface="Roboto"/>
              </a:rPr>
              <a:t>Planning WG</a:t>
            </a:r>
          </a:p>
        </p:txBody>
      </p:sp>
    </p:spTree>
    <p:extLst>
      <p:ext uri="{BB962C8B-B14F-4D97-AF65-F5344CB8AC3E}">
        <p14:creationId xmlns:p14="http://schemas.microsoft.com/office/powerpoint/2010/main" val="1659598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88504" y="551206"/>
            <a:ext cx="8229600" cy="716541"/>
          </a:xfrm>
          <a:noFill/>
          <a:ln>
            <a:noFill/>
          </a:ln>
        </p:spPr>
        <p:txBody>
          <a:bodyPr>
            <a:normAutofit/>
          </a:bodyPr>
          <a:lstStyle/>
          <a:p>
            <a:r>
              <a:rPr lang="en-US" altLang="ja-JP"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FAQ</a:t>
            </a:r>
            <a:r>
              <a:rPr lang="ja-JP" altLang="en-US"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作成</a:t>
            </a:r>
            <a:r>
              <a:rPr lang="en-US" altLang="ja-JP"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SWG</a:t>
            </a:r>
            <a:endParaRPr lang="ja-JP" altLang="en-US"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3" name="コンテンツ プレースホルダー 2"/>
          <p:cNvSpPr>
            <a:spLocks noGrp="1"/>
          </p:cNvSpPr>
          <p:nvPr>
            <p:ph idx="1"/>
          </p:nvPr>
        </p:nvSpPr>
        <p:spPr>
          <a:xfrm>
            <a:off x="632520" y="1288652"/>
            <a:ext cx="8712968" cy="5231606"/>
          </a:xfrm>
        </p:spPr>
        <p:txBody>
          <a:bodyPr>
            <a:noAutofit/>
          </a:bodyPr>
          <a:lstStyle/>
          <a:p>
            <a:pPr>
              <a:spcBef>
                <a:spcPts val="0"/>
              </a:spcBef>
              <a:buFont typeface="+mj-lt"/>
              <a:buAutoNum type="arabicPeriod"/>
            </a:pPr>
            <a:r>
              <a:rPr lang="ja-JP" altLang="en-US" sz="1800" dirty="0">
                <a:latin typeface="Meiryo UI" panose="020B0604030504040204" pitchFamily="50" charset="-128"/>
                <a:ea typeface="Meiryo UI" panose="020B0604030504040204" pitchFamily="50" charset="-128"/>
              </a:rPr>
              <a:t>活動内容：</a:t>
            </a:r>
            <a:r>
              <a:rPr lang="en-US" altLang="ja-JP" sz="1800" dirty="0">
                <a:latin typeface="Meiryo UI" panose="020B0604030504040204" pitchFamily="50" charset="-128"/>
                <a:ea typeface="Meiryo UI" panose="020B0604030504040204" pitchFamily="50" charset="-128"/>
              </a:rPr>
              <a:t>OSS</a:t>
            </a:r>
            <a:r>
              <a:rPr lang="ja-JP" altLang="en-US" sz="1800" dirty="0">
                <a:latin typeface="Meiryo UI" panose="020B0604030504040204" pitchFamily="50" charset="-128"/>
                <a:ea typeface="Meiryo UI" panose="020B0604030504040204" pitchFamily="50" charset="-128"/>
              </a:rPr>
              <a:t>ライセンス関連の</a:t>
            </a:r>
            <a:r>
              <a:rPr lang="en-US" altLang="ja-JP" sz="1800" dirty="0">
                <a:latin typeface="Meiryo UI" panose="020B0604030504040204" pitchFamily="50" charset="-128"/>
                <a:ea typeface="Meiryo UI" panose="020B0604030504040204" pitchFamily="50" charset="-128"/>
              </a:rPr>
              <a:t>FAQ</a:t>
            </a:r>
            <a:r>
              <a:rPr lang="ja-JP" altLang="en-US" sz="1800" dirty="0">
                <a:latin typeface="Meiryo UI" panose="020B0604030504040204" pitchFamily="50" charset="-128"/>
                <a:ea typeface="Meiryo UI" panose="020B0604030504040204" pitchFamily="50" charset="-128"/>
              </a:rPr>
              <a:t>を作成して公開</a:t>
            </a:r>
            <a:r>
              <a:rPr lang="en-US" altLang="ja-JP" sz="1800" dirty="0">
                <a:latin typeface="Meiryo UI" panose="020B0604030504040204" pitchFamily="50" charset="-128"/>
                <a:ea typeface="Meiryo UI" panose="020B0604030504040204" pitchFamily="50" charset="-128"/>
              </a:rPr>
              <a:t/>
            </a:r>
            <a:br>
              <a:rPr lang="en-US" altLang="ja-JP" sz="1800" dirty="0">
                <a:latin typeface="Meiryo UI" panose="020B0604030504040204" pitchFamily="50" charset="-128"/>
                <a:ea typeface="Meiryo UI" panose="020B0604030504040204" pitchFamily="50" charset="-128"/>
              </a:rPr>
            </a:br>
            <a:endParaRPr lang="en-US" altLang="ja-JP" sz="1800" dirty="0">
              <a:latin typeface="Meiryo UI" panose="020B0604030504040204" pitchFamily="50" charset="-128"/>
              <a:ea typeface="Meiryo UI" panose="020B0604030504040204" pitchFamily="50" charset="-128"/>
            </a:endParaRPr>
          </a:p>
          <a:p>
            <a:pPr>
              <a:spcBef>
                <a:spcPts val="0"/>
              </a:spcBef>
              <a:buFont typeface="+mj-lt"/>
              <a:buAutoNum type="arabicPeriod"/>
            </a:pPr>
            <a:r>
              <a:rPr lang="ja-JP" altLang="en-US" sz="1800" dirty="0">
                <a:latin typeface="Meiryo UI" panose="020B0604030504040204" pitchFamily="50" charset="-128"/>
                <a:ea typeface="Meiryo UI" panose="020B0604030504040204" pitchFamily="50" charset="-128"/>
              </a:rPr>
              <a:t>活動開始：</a:t>
            </a:r>
            <a:r>
              <a:rPr lang="en-US" altLang="ja-JP" sz="1800" dirty="0">
                <a:latin typeface="Meiryo UI" panose="020B0604030504040204" pitchFamily="50" charset="-128"/>
                <a:ea typeface="Meiryo UI" panose="020B0604030504040204" pitchFamily="50" charset="-128"/>
              </a:rPr>
              <a:t>2018</a:t>
            </a:r>
            <a:r>
              <a:rPr lang="ja-JP" altLang="en-US" sz="1800" dirty="0">
                <a:latin typeface="Meiryo UI" panose="020B0604030504040204" pitchFamily="50" charset="-128"/>
                <a:ea typeface="Meiryo UI" panose="020B0604030504040204" pitchFamily="50" charset="-128"/>
              </a:rPr>
              <a:t>年</a:t>
            </a:r>
            <a:r>
              <a:rPr lang="en-US" altLang="ja-JP" sz="1800" dirty="0">
                <a:latin typeface="Meiryo UI" panose="020B0604030504040204" pitchFamily="50" charset="-128"/>
                <a:ea typeface="Meiryo UI" panose="020B0604030504040204" pitchFamily="50" charset="-128"/>
              </a:rPr>
              <a:t>10</a:t>
            </a:r>
            <a:r>
              <a:rPr lang="ja-JP" altLang="en-US" sz="1800" dirty="0">
                <a:latin typeface="Meiryo UI" panose="020B0604030504040204" pitchFamily="50" charset="-128"/>
                <a:ea typeface="Meiryo UI" panose="020B0604030504040204" pitchFamily="50" charset="-128"/>
              </a:rPr>
              <a:t>月</a:t>
            </a:r>
            <a:r>
              <a:rPr lang="en-US" altLang="ja-JP" sz="1800" dirty="0">
                <a:latin typeface="Meiryo UI" panose="020B0604030504040204" pitchFamily="50" charset="-128"/>
                <a:ea typeface="Meiryo UI" panose="020B0604030504040204" pitchFamily="50" charset="-128"/>
              </a:rPr>
              <a:t>18</a:t>
            </a:r>
            <a:r>
              <a:rPr lang="ja-JP" altLang="en-US" sz="1800" dirty="0">
                <a:latin typeface="Meiryo UI" panose="020B0604030504040204" pitchFamily="50" charset="-128"/>
                <a:ea typeface="Meiryo UI" panose="020B0604030504040204" pitchFamily="50" charset="-128"/>
              </a:rPr>
              <a:t>日キックオフ</a:t>
            </a:r>
            <a:r>
              <a:rPr lang="en-US" altLang="ja-JP" sz="1800" dirty="0">
                <a:latin typeface="Meiryo UI" panose="020B0604030504040204" pitchFamily="50" charset="-128"/>
                <a:ea typeface="Meiryo UI" panose="020B0604030504040204" pitchFamily="50" charset="-128"/>
              </a:rPr>
              <a:t/>
            </a:r>
            <a:br>
              <a:rPr lang="en-US" altLang="ja-JP" sz="1800" dirty="0">
                <a:latin typeface="Meiryo UI" panose="020B0604030504040204" pitchFamily="50" charset="-128"/>
                <a:ea typeface="Meiryo UI" panose="020B0604030504040204" pitchFamily="50" charset="-128"/>
              </a:rPr>
            </a:br>
            <a:endParaRPr lang="en-US" altLang="ja-JP" sz="1800" dirty="0">
              <a:latin typeface="Meiryo UI" panose="020B0604030504040204" pitchFamily="50" charset="-128"/>
              <a:ea typeface="Meiryo UI" panose="020B0604030504040204" pitchFamily="50" charset="-128"/>
            </a:endParaRPr>
          </a:p>
          <a:p>
            <a:pPr>
              <a:spcBef>
                <a:spcPts val="0"/>
              </a:spcBef>
              <a:buFont typeface="+mj-lt"/>
              <a:buAutoNum type="arabicPeriod"/>
            </a:pPr>
            <a:r>
              <a:rPr lang="ja-JP" altLang="en-US" sz="1800" dirty="0">
                <a:latin typeface="Meiryo UI" panose="020B0604030504040204" pitchFamily="50" charset="-128"/>
                <a:ea typeface="Meiryo UI" panose="020B0604030504040204" pitchFamily="50" charset="-128"/>
              </a:rPr>
              <a:t>参加人数：</a:t>
            </a:r>
            <a:r>
              <a:rPr lang="en-US" altLang="ja-JP" sz="1800" dirty="0">
                <a:latin typeface="Meiryo UI" panose="020B0604030504040204" pitchFamily="50" charset="-128"/>
                <a:ea typeface="Meiryo UI" panose="020B0604030504040204" pitchFamily="50" charset="-128"/>
              </a:rPr>
              <a:t>25</a:t>
            </a:r>
            <a:r>
              <a:rPr lang="ja-JP" altLang="en-US" sz="1800" dirty="0">
                <a:latin typeface="Meiryo UI" panose="020B0604030504040204" pitchFamily="50" charset="-128"/>
                <a:ea typeface="Meiryo UI" panose="020B0604030504040204" pitchFamily="50" charset="-128"/>
              </a:rPr>
              <a:t>名</a:t>
            </a:r>
            <a:r>
              <a:rPr lang="en-US" altLang="ja-JP" sz="1800" dirty="0">
                <a:latin typeface="Meiryo UI" panose="020B0604030504040204" pitchFamily="50" charset="-128"/>
                <a:ea typeface="Meiryo UI" panose="020B0604030504040204" pitchFamily="50" charset="-128"/>
              </a:rPr>
              <a:t/>
            </a:r>
            <a:br>
              <a:rPr lang="en-US" altLang="ja-JP" sz="1800" dirty="0">
                <a:latin typeface="Meiryo UI" panose="020B0604030504040204" pitchFamily="50" charset="-128"/>
                <a:ea typeface="Meiryo UI" panose="020B0604030504040204" pitchFamily="50" charset="-128"/>
              </a:rPr>
            </a:br>
            <a:endParaRPr lang="en-US" altLang="ja-JP" sz="1800" dirty="0">
              <a:latin typeface="Meiryo UI" panose="020B0604030504040204" pitchFamily="50" charset="-128"/>
              <a:ea typeface="Meiryo UI" panose="020B0604030504040204" pitchFamily="50" charset="-128"/>
            </a:endParaRPr>
          </a:p>
          <a:p>
            <a:pPr>
              <a:spcBef>
                <a:spcPts val="0"/>
              </a:spcBef>
              <a:buFont typeface="+mj-lt"/>
              <a:buAutoNum type="arabicPeriod"/>
            </a:pPr>
            <a:r>
              <a:rPr lang="ja-JP" altLang="en-US" sz="1800" dirty="0">
                <a:latin typeface="Meiryo UI" panose="020B0604030504040204" pitchFamily="50" charset="-128"/>
                <a:ea typeface="Meiryo UI" panose="020B0604030504040204" pitchFamily="50" charset="-128"/>
              </a:rPr>
              <a:t>成果物： 「</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OSS</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ライセンス関連でよくある誤解　</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V3</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   </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
            </a:r>
            <a:br>
              <a:rPr lang="en-US" altLang="ja-JP" sz="1800" dirty="0">
                <a:latin typeface="Meiryo UI" panose="020B0604030504040204" pitchFamily="50" charset="-128"/>
                <a:ea typeface="Meiryo UI" panose="020B0604030504040204" pitchFamily="50" charset="-128"/>
                <a:cs typeface="Meiryo UI" panose="020B0604030504040204" pitchFamily="50" charset="-128"/>
              </a:rPr>
            </a:br>
            <a:r>
              <a:rPr lang="en-US" altLang="ja-JP" sz="1800" dirty="0">
                <a:latin typeface="Meiryo UI" panose="020B0604030504040204" pitchFamily="50" charset="-128"/>
                <a:ea typeface="Meiryo UI" panose="020B0604030504040204" pitchFamily="50" charset="-128"/>
                <a:cs typeface="Meiryo UI" panose="020B0604030504040204" pitchFamily="50" charset="-128"/>
              </a:rPr>
              <a:t>             </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近日、公開予定（</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FAQ:</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約</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20</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件）</a:t>
            </a:r>
            <a:endParaRPr lang="en-US" altLang="ja-JP" sz="1800" dirty="0">
              <a:latin typeface="Meiryo UI" panose="020B0604030504040204" pitchFamily="50" charset="-128"/>
              <a:ea typeface="Meiryo UI" panose="020B0604030504040204" pitchFamily="50" charset="-128"/>
            </a:endParaRPr>
          </a:p>
          <a:p>
            <a:pPr>
              <a:lnSpc>
                <a:spcPts val="3000"/>
              </a:lnSpc>
              <a:spcBef>
                <a:spcPts val="0"/>
              </a:spcBef>
              <a:buFont typeface="+mj-lt"/>
              <a:buAutoNum type="arabicPeriod"/>
            </a:pPr>
            <a:r>
              <a:rPr lang="ja-JP" altLang="en-US" sz="1800" dirty="0">
                <a:latin typeface="Meiryo UI" panose="020B0604030504040204" pitchFamily="50" charset="-128"/>
                <a:ea typeface="Meiryo UI" panose="020B0604030504040204" pitchFamily="50" charset="-128"/>
              </a:rPr>
              <a:t>検討ルール：</a:t>
            </a:r>
            <a:r>
              <a:rPr lang="en-US" altLang="ja-JP" sz="1800" dirty="0">
                <a:latin typeface="Meiryo UI" panose="020B0604030504040204" pitchFamily="50" charset="-128"/>
                <a:ea typeface="Meiryo UI" panose="020B0604030504040204" pitchFamily="50" charset="-128"/>
              </a:rPr>
              <a:t/>
            </a:r>
            <a:br>
              <a:rPr lang="en-US" altLang="ja-JP" sz="1800" dirty="0">
                <a:latin typeface="Meiryo UI" panose="020B0604030504040204" pitchFamily="50" charset="-128"/>
                <a:ea typeface="Meiryo UI" panose="020B0604030504040204" pitchFamily="50" charset="-128"/>
              </a:rPr>
            </a:br>
            <a:r>
              <a:rPr lang="ja-JP" altLang="en-US" sz="1800" dirty="0">
                <a:latin typeface="Meiryo UI" panose="020B0604030504040204" pitchFamily="50" charset="-128"/>
                <a:ea typeface="Meiryo UI" panose="020B0604030504040204" pitchFamily="50" charset="-128"/>
                <a:cs typeface="Meiryo UI" panose="020B0604030504040204" pitchFamily="50" charset="-128"/>
              </a:rPr>
              <a:t>① </a:t>
            </a:r>
            <a:r>
              <a:rPr lang="ja-JP" altLang="en-US" sz="1800" b="1" u="sng" dirty="0">
                <a:latin typeface="Meiryo UI" panose="020B0604030504040204" pitchFamily="50" charset="-128"/>
                <a:ea typeface="Meiryo UI" panose="020B0604030504040204" pitchFamily="50" charset="-128"/>
                <a:cs typeface="Meiryo UI" panose="020B0604030504040204" pitchFamily="50" charset="-128"/>
              </a:rPr>
              <a:t>初心者向け</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a:t>
            </a:r>
            <a:r>
              <a:rPr lang="ja-JP" altLang="en-US" sz="1800" b="1" u="sng" dirty="0">
                <a:latin typeface="Meiryo UI" panose="020B0604030504040204" pitchFamily="50" charset="-128"/>
                <a:ea typeface="Meiryo UI" panose="020B0604030504040204" pitchFamily="50" charset="-128"/>
                <a:cs typeface="Meiryo UI" panose="020B0604030504040204" pitchFamily="50" charset="-128"/>
              </a:rPr>
              <a:t>一般的</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な内容とする</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
            </a:r>
            <a:br>
              <a:rPr lang="en-US" altLang="ja-JP" sz="1800" dirty="0">
                <a:latin typeface="Meiryo UI" panose="020B0604030504040204" pitchFamily="50" charset="-128"/>
                <a:ea typeface="Meiryo UI" panose="020B0604030504040204" pitchFamily="50" charset="-128"/>
                <a:cs typeface="Meiryo UI" panose="020B0604030504040204" pitchFamily="50" charset="-128"/>
              </a:rPr>
            </a:br>
            <a:r>
              <a:rPr lang="ja-JP" altLang="en-US" sz="1800" dirty="0">
                <a:latin typeface="Meiryo UI" panose="020B0604030504040204" pitchFamily="50" charset="-128"/>
                <a:ea typeface="Meiryo UI" panose="020B0604030504040204" pitchFamily="50" charset="-128"/>
                <a:cs typeface="Meiryo UI" panose="020B0604030504040204" pitchFamily="50" charset="-128"/>
              </a:rPr>
              <a:t>② ライセンスの</a:t>
            </a:r>
            <a:r>
              <a:rPr lang="ja-JP" altLang="en-US" sz="1800" b="1" u="sng" dirty="0">
                <a:latin typeface="Meiryo UI" panose="020B0604030504040204" pitchFamily="50" charset="-128"/>
                <a:ea typeface="Meiryo UI" panose="020B0604030504040204" pitchFamily="50" charset="-128"/>
                <a:cs typeface="Meiryo UI" panose="020B0604030504040204" pitchFamily="50" charset="-128"/>
              </a:rPr>
              <a:t>解釈がグレー</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な内容や、</a:t>
            </a:r>
            <a:r>
              <a:rPr lang="ja-JP" altLang="en-US" sz="1800" b="1" u="sng" dirty="0">
                <a:latin typeface="Meiryo UI" panose="020B0604030504040204" pitchFamily="50" charset="-128"/>
                <a:ea typeface="Meiryo UI" panose="020B0604030504040204" pitchFamily="50" charset="-128"/>
                <a:cs typeface="Meiryo UI" panose="020B0604030504040204" pitchFamily="50" charset="-128"/>
              </a:rPr>
              <a:t>ビジネス毎に判断が必要</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な内容は記載しない</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
            </a:r>
            <a:br>
              <a:rPr lang="en-US" altLang="ja-JP" sz="1800" dirty="0">
                <a:latin typeface="Meiryo UI" panose="020B0604030504040204" pitchFamily="50" charset="-128"/>
                <a:ea typeface="Meiryo UI" panose="020B0604030504040204" pitchFamily="50" charset="-128"/>
                <a:cs typeface="Meiryo UI" panose="020B0604030504040204" pitchFamily="50" charset="-128"/>
              </a:rPr>
            </a:br>
            <a:r>
              <a:rPr lang="ja-JP" altLang="en-US" sz="1800" dirty="0">
                <a:latin typeface="Meiryo UI" panose="020B0604030504040204" pitchFamily="50" charset="-128"/>
                <a:ea typeface="Meiryo UI" panose="020B0604030504040204" pitchFamily="50" charset="-128"/>
                <a:cs typeface="Meiryo UI" panose="020B0604030504040204" pitchFamily="50" charset="-128"/>
              </a:rPr>
              <a:t>③ 通常はネット上（</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SLACK</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）で検討し、公開前に</a:t>
            </a:r>
            <a:r>
              <a:rPr lang="ja-JP" altLang="en-US" sz="1800" b="1" u="sng" dirty="0">
                <a:latin typeface="Meiryo UI" panose="020B0604030504040204" pitchFamily="50" charset="-128"/>
                <a:ea typeface="Meiryo UI" panose="020B0604030504040204" pitchFamily="50" charset="-128"/>
                <a:cs typeface="Meiryo UI" panose="020B0604030504040204" pitchFamily="50" charset="-128"/>
              </a:rPr>
              <a:t>オフ会で内容を確認</a:t>
            </a:r>
            <a:r>
              <a:rPr lang="en-US" altLang="ja-JP" sz="1800" b="1" u="sng" dirty="0">
                <a:latin typeface="Meiryo UI" panose="020B0604030504040204" pitchFamily="50" charset="-128"/>
                <a:ea typeface="Meiryo UI" panose="020B0604030504040204" pitchFamily="50" charset="-128"/>
                <a:cs typeface="Meiryo UI" panose="020B0604030504040204" pitchFamily="50" charset="-128"/>
              </a:rPr>
              <a:t/>
            </a:r>
            <a:br>
              <a:rPr lang="en-US" altLang="ja-JP" sz="1800" b="1" u="sng" dirty="0">
                <a:latin typeface="Meiryo UI" panose="020B0604030504040204" pitchFamily="50" charset="-128"/>
                <a:ea typeface="Meiryo UI" panose="020B0604030504040204" pitchFamily="50" charset="-128"/>
                <a:cs typeface="Meiryo UI" panose="020B0604030504040204" pitchFamily="50" charset="-128"/>
              </a:rPr>
            </a:br>
            <a:r>
              <a:rPr lang="ja-JP" altLang="en-US" sz="1800" dirty="0">
                <a:latin typeface="Meiryo UI" panose="020B0604030504040204" pitchFamily="50" charset="-128"/>
                <a:ea typeface="Meiryo UI" panose="020B0604030504040204" pitchFamily="50" charset="-128"/>
                <a:cs typeface="Meiryo UI" panose="020B0604030504040204" pitchFamily="50" charset="-128"/>
              </a:rPr>
              <a:t>④ </a:t>
            </a:r>
            <a:r>
              <a:rPr lang="ja-JP" altLang="en-US" sz="1800" b="1" u="sng" dirty="0">
                <a:latin typeface="Meiryo UI" panose="020B0604030504040204" pitchFamily="50" charset="-128"/>
                <a:ea typeface="Meiryo UI" panose="020B0604030504040204" pitchFamily="50" charset="-128"/>
                <a:cs typeface="Meiryo UI" panose="020B0604030504040204" pitchFamily="50" charset="-128"/>
              </a:rPr>
              <a:t>弁護士によるレビュー後</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に公開</a:t>
            </a:r>
            <a:r>
              <a:rPr lang="en-US" altLang="ja-JP" sz="1800" b="1" u="sng" dirty="0">
                <a:latin typeface="Meiryo UI" panose="020B0604030504040204" pitchFamily="50" charset="-128"/>
                <a:ea typeface="Meiryo UI" panose="020B0604030504040204" pitchFamily="50" charset="-128"/>
                <a:cs typeface="Meiryo UI" panose="020B0604030504040204" pitchFamily="50" charset="-128"/>
              </a:rPr>
              <a:t/>
            </a:r>
            <a:br>
              <a:rPr lang="en-US" altLang="ja-JP" sz="1800" b="1" u="sng" dirty="0">
                <a:latin typeface="Meiryo UI" panose="020B0604030504040204" pitchFamily="50" charset="-128"/>
                <a:ea typeface="Meiryo UI" panose="020B0604030504040204" pitchFamily="50" charset="-128"/>
                <a:cs typeface="Meiryo UI" panose="020B0604030504040204" pitchFamily="50" charset="-128"/>
              </a:rPr>
            </a:br>
            <a:r>
              <a:rPr lang="ja-JP" altLang="en-US" sz="1800" dirty="0">
                <a:latin typeface="Meiryo UI" panose="020B0604030504040204" pitchFamily="50" charset="-128"/>
                <a:ea typeface="Meiryo UI" panose="020B0604030504040204" pitchFamily="50" charset="-128"/>
                <a:cs typeface="Meiryo UI" panose="020B0604030504040204" pitchFamily="50" charset="-128"/>
              </a:rPr>
              <a:t>⑤ </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FAQ</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は、</a:t>
            </a:r>
            <a:r>
              <a:rPr lang="en-US" altLang="ja-JP" sz="1800" b="1" u="sng" dirty="0">
                <a:latin typeface="Meiryo UI" panose="020B0604030504040204" pitchFamily="50" charset="-128"/>
                <a:ea typeface="Meiryo UI" panose="020B0604030504040204" pitchFamily="50" charset="-128"/>
                <a:cs typeface="Meiryo UI" panose="020B0604030504040204" pitchFamily="50" charset="-128"/>
              </a:rPr>
              <a:t>CC0-V1.0</a:t>
            </a:r>
            <a:r>
              <a:rPr lang="ja-JP" altLang="en-US" sz="1800" b="1" u="sng" dirty="0">
                <a:latin typeface="Meiryo UI" panose="020B0604030504040204" pitchFamily="50" charset="-128"/>
                <a:ea typeface="Meiryo UI" panose="020B0604030504040204" pitchFamily="50" charset="-128"/>
                <a:cs typeface="Meiryo UI" panose="020B0604030504040204" pitchFamily="50" charset="-128"/>
              </a:rPr>
              <a:t>で公開</a:t>
            </a:r>
            <a:r>
              <a:rPr lang="en-US" altLang="ja-JP" sz="1800" dirty="0">
                <a:latin typeface="Meiryo UI" panose="020B0604030504040204" pitchFamily="50" charset="-128"/>
                <a:ea typeface="Meiryo UI" panose="020B0604030504040204" pitchFamily="50" charset="-128"/>
                <a:cs typeface="Meiryo UI" panose="020B0604030504040204" pitchFamily="50" charset="-128"/>
              </a:rPr>
              <a:t/>
            </a:r>
            <a:br>
              <a:rPr lang="en-US" altLang="ja-JP" sz="1800" dirty="0">
                <a:latin typeface="Meiryo UI" panose="020B0604030504040204" pitchFamily="50" charset="-128"/>
                <a:ea typeface="Meiryo UI" panose="020B0604030504040204" pitchFamily="50" charset="-128"/>
                <a:cs typeface="Meiryo UI" panose="020B0604030504040204" pitchFamily="50" charset="-128"/>
              </a:rPr>
            </a:br>
            <a:r>
              <a:rPr lang="ja-JP" altLang="en-US" sz="1800" dirty="0">
                <a:latin typeface="Meiryo UI" panose="020B0604030504040204" pitchFamily="50" charset="-128"/>
                <a:ea typeface="Meiryo UI" panose="020B0604030504040204" pitchFamily="50" charset="-128"/>
                <a:cs typeface="Meiryo UI" panose="020B0604030504040204" pitchFamily="50" charset="-128"/>
              </a:rPr>
              <a:t>⑥ </a:t>
            </a:r>
            <a:r>
              <a:rPr lang="en-GB" altLang="ja-JP" sz="1800" b="1" u="sng" dirty="0">
                <a:solidFill>
                  <a:srgbClr val="FF0000"/>
                </a:solidFill>
                <a:latin typeface="Meiryo UI" panose="020B0604030504040204" pitchFamily="50" charset="-128"/>
                <a:ea typeface="Meiryo UI" panose="020B0604030504040204" pitchFamily="50" charset="-128"/>
                <a:cs typeface="Meiryo UI" panose="020B0604030504040204" pitchFamily="50" charset="-128"/>
              </a:rPr>
              <a:t>Chatham House Rule</a:t>
            </a:r>
            <a:r>
              <a:rPr lang="ja-JP" altLang="en-US" sz="1800" b="1" u="sng" dirty="0">
                <a:solidFill>
                  <a:srgbClr val="FF0000"/>
                </a:solidFill>
                <a:latin typeface="Meiryo UI" panose="020B0604030504040204" pitchFamily="50" charset="-128"/>
                <a:ea typeface="Meiryo UI" panose="020B0604030504040204" pitchFamily="50" charset="-128"/>
                <a:cs typeface="Meiryo UI" panose="020B0604030504040204" pitchFamily="50" charset="-128"/>
              </a:rPr>
              <a:t>（情報は利用可、誰が言ったかは口外しない）</a:t>
            </a:r>
            <a:r>
              <a:rPr lang="ja-JP" altLang="en-US" sz="1800" dirty="0">
                <a:latin typeface="Meiryo UI" panose="020B0604030504040204" pitchFamily="50" charset="-128"/>
                <a:ea typeface="Meiryo UI" panose="020B0604030504040204" pitchFamily="50" charset="-128"/>
                <a:cs typeface="Meiryo UI" panose="020B0604030504040204" pitchFamily="50" charset="-128"/>
              </a:rPr>
              <a:t>を採用</a:t>
            </a:r>
            <a:endParaRPr lang="ja-JP" altLang="ja-JP" sz="1800" dirty="0">
              <a:latin typeface="Meiryo UI" panose="020B0604030504040204" pitchFamily="50" charset="-128"/>
              <a:ea typeface="Meiryo UI" panose="020B0604030504040204" pitchFamily="50" charset="-128"/>
              <a:cs typeface="Meiryo UI" panose="020B0604030504040204" pitchFamily="50" charset="-128"/>
            </a:endParaRPr>
          </a:p>
          <a:p>
            <a:pPr>
              <a:spcBef>
                <a:spcPts val="0"/>
              </a:spcBef>
              <a:buFont typeface="+mj-lt"/>
              <a:buAutoNum type="arabicPeriod"/>
            </a:pPr>
            <a:endParaRPr lang="en-US" altLang="ja-JP" sz="1800" dirty="0">
              <a:latin typeface="Meiryo UI" panose="020B0604030504040204" pitchFamily="50" charset="-128"/>
              <a:ea typeface="Meiryo UI" panose="020B0604030504040204" pitchFamily="50" charset="-128"/>
              <a:cs typeface="Meiryo UI" panose="020B0604030504040204" pitchFamily="50" charset="-128"/>
            </a:endParaRPr>
          </a:p>
        </p:txBody>
      </p:sp>
      <p:sp>
        <p:nvSpPr>
          <p:cNvPr id="5" name="フッター プレースホルダー 4"/>
          <p:cNvSpPr>
            <a:spLocks noGrp="1"/>
          </p:cNvSpPr>
          <p:nvPr>
            <p:ph type="ftr" sz="quarter" idx="4294967295"/>
          </p:nvPr>
        </p:nvSpPr>
        <p:spPr>
          <a:xfrm>
            <a:off x="3505200" y="6520259"/>
            <a:ext cx="2895600" cy="365125"/>
          </a:xfrm>
          <a:prstGeom prst="rect">
            <a:avLst/>
          </a:prstGeom>
        </p:spPr>
        <p:txBody>
          <a:bodyPr/>
          <a:lstStyle/>
          <a:p>
            <a:r>
              <a:rPr kumimoji="1" lang="en-US" altLang="ja-JP" smtClean="0"/>
              <a:t>CC0-1.0</a:t>
            </a:r>
            <a:r>
              <a:rPr kumimoji="1" lang="ja-JP" altLang="en-US" smtClean="0"/>
              <a:t>（パブリックドメイン）</a:t>
            </a:r>
            <a:endParaRPr kumimoji="1" lang="ja-JP" altLang="en-US"/>
          </a:p>
        </p:txBody>
      </p:sp>
      <p:pic>
        <p:nvPicPr>
          <p:cNvPr id="6" name="図 5"/>
          <p:cNvPicPr>
            <a:picLocks noChangeAspect="1"/>
          </p:cNvPicPr>
          <p:nvPr/>
        </p:nvPicPr>
        <p:blipFill>
          <a:blip r:embed="rId3"/>
          <a:stretch>
            <a:fillRect/>
          </a:stretch>
        </p:blipFill>
        <p:spPr>
          <a:xfrm>
            <a:off x="6069254" y="1484785"/>
            <a:ext cx="3348242" cy="2520280"/>
          </a:xfrm>
          <a:prstGeom prst="rect">
            <a:avLst/>
          </a:prstGeom>
        </p:spPr>
      </p:pic>
      <p:sp>
        <p:nvSpPr>
          <p:cNvPr id="7" name="テキスト ボックス 6"/>
          <p:cNvSpPr txBox="1"/>
          <p:nvPr/>
        </p:nvSpPr>
        <p:spPr>
          <a:xfrm>
            <a:off x="6951142" y="1156103"/>
            <a:ext cx="1465466" cy="307777"/>
          </a:xfrm>
          <a:prstGeom prst="rect">
            <a:avLst/>
          </a:prstGeom>
          <a:noFill/>
        </p:spPr>
        <p:txBody>
          <a:bodyPr wrap="none" rtlCol="0">
            <a:spAutoFit/>
          </a:bodyPr>
          <a:lstStyle/>
          <a:p>
            <a:r>
              <a:rPr kumimoji="1" lang="ja-JP" altLang="en-US" dirty="0">
                <a:latin typeface="Meiryo UI" panose="020B0604030504040204" pitchFamily="50" charset="-128"/>
                <a:ea typeface="Meiryo UI" panose="020B0604030504040204" pitchFamily="50" charset="-128"/>
              </a:rPr>
              <a:t>（</a:t>
            </a:r>
            <a:r>
              <a:rPr kumimoji="1" lang="en-US" altLang="ja-JP" dirty="0">
                <a:latin typeface="Meiryo UI" panose="020B0604030504040204" pitchFamily="50" charset="-128"/>
                <a:ea typeface="Meiryo UI" panose="020B0604030504040204" pitchFamily="50" charset="-128"/>
              </a:rPr>
              <a:t>FAQ</a:t>
            </a:r>
            <a:r>
              <a:rPr kumimoji="1" lang="ja-JP" altLang="en-US" dirty="0">
                <a:latin typeface="Meiryo UI" panose="020B0604030504040204" pitchFamily="50" charset="-128"/>
                <a:ea typeface="Meiryo UI" panose="020B0604030504040204" pitchFamily="50" charset="-128"/>
              </a:rPr>
              <a:t>サンプル）</a:t>
            </a:r>
          </a:p>
        </p:txBody>
      </p:sp>
    </p:spTree>
    <p:extLst>
      <p:ext uri="{BB962C8B-B14F-4D97-AF65-F5344CB8AC3E}">
        <p14:creationId xmlns:p14="http://schemas.microsoft.com/office/powerpoint/2010/main" val="142667614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 name="テキスト プレースホルダー 5"/>
          <p:cNvSpPr>
            <a:spLocks noGrp="1"/>
          </p:cNvSpPr>
          <p:nvPr>
            <p:ph type="body" idx="1"/>
          </p:nvPr>
        </p:nvSpPr>
        <p:spPr/>
        <p:txBody>
          <a:bodyPr/>
          <a:lstStyle/>
          <a:p>
            <a:endParaRPr kumimoji="1" lang="ja-JP" altLang="en-US"/>
          </a:p>
        </p:txBody>
      </p:sp>
      <p:sp>
        <p:nvSpPr>
          <p:cNvPr id="19" name="タイトル 1"/>
          <p:cNvSpPr txBox="1">
            <a:spLocks/>
          </p:cNvSpPr>
          <p:nvPr/>
        </p:nvSpPr>
        <p:spPr>
          <a:xfrm>
            <a:off x="128464" y="495941"/>
            <a:ext cx="8970000" cy="792183"/>
          </a:xfrm>
          <a:prstGeom prst="rect">
            <a:avLst/>
          </a:prstGeom>
        </p:spPr>
        <p:txBody>
          <a:bodyPr wrap="none" lIns="0" tIns="0" rIns="0" bIns="0" anchor="b"/>
          <a:lstStyle>
            <a:lvl1pPr algn="l" rtl="0" eaLnBrk="1" fontAlgn="base" hangingPunct="1">
              <a:spcBef>
                <a:spcPct val="0"/>
              </a:spcBef>
              <a:spcAft>
                <a:spcPct val="0"/>
              </a:spcAft>
              <a:defRPr kumimoji="1" sz="2600" baseline="0">
                <a:solidFill>
                  <a:schemeClr val="tx1"/>
                </a:solidFill>
                <a:latin typeface="Tahoma" pitchFamily="34" charset="0"/>
                <a:ea typeface="ＭＳ Ｐゴシック" pitchFamily="50" charset="-128"/>
                <a:cs typeface="HGP創英角ｺﾞｼｯｸUB" pitchFamily="50" charset="-128"/>
              </a:defRPr>
            </a:lvl1pPr>
            <a:lvl2pPr algn="l" rtl="0" eaLnBrk="1" fontAlgn="base" hangingPunct="1">
              <a:spcBef>
                <a:spcPct val="0"/>
              </a:spcBef>
              <a:spcAft>
                <a:spcPct val="0"/>
              </a:spcAft>
              <a:defRPr kumimoji="1" sz="2600">
                <a:solidFill>
                  <a:schemeClr val="tx2"/>
                </a:solidFill>
                <a:latin typeface="HGP創英角ｺﾞｼｯｸUB" pitchFamily="50" charset="-128"/>
                <a:ea typeface="HGP創英角ｺﾞｼｯｸUB" pitchFamily="50" charset="-128"/>
                <a:cs typeface="HGP創英角ｺﾞｼｯｸUB" pitchFamily="50" charset="-128"/>
              </a:defRPr>
            </a:lvl2pPr>
            <a:lvl3pPr algn="l" rtl="0" eaLnBrk="1" fontAlgn="base" hangingPunct="1">
              <a:spcBef>
                <a:spcPct val="0"/>
              </a:spcBef>
              <a:spcAft>
                <a:spcPct val="0"/>
              </a:spcAft>
              <a:defRPr kumimoji="1" sz="2600">
                <a:solidFill>
                  <a:schemeClr val="tx2"/>
                </a:solidFill>
                <a:latin typeface="HGP創英角ｺﾞｼｯｸUB" pitchFamily="50" charset="-128"/>
                <a:ea typeface="HGP創英角ｺﾞｼｯｸUB" pitchFamily="50" charset="-128"/>
                <a:cs typeface="HGP創英角ｺﾞｼｯｸUB" pitchFamily="50" charset="-128"/>
              </a:defRPr>
            </a:lvl3pPr>
            <a:lvl4pPr algn="l" rtl="0" eaLnBrk="1" fontAlgn="base" hangingPunct="1">
              <a:spcBef>
                <a:spcPct val="0"/>
              </a:spcBef>
              <a:spcAft>
                <a:spcPct val="0"/>
              </a:spcAft>
              <a:defRPr kumimoji="1" sz="2600">
                <a:solidFill>
                  <a:schemeClr val="tx2"/>
                </a:solidFill>
                <a:latin typeface="HGP創英角ｺﾞｼｯｸUB" pitchFamily="50" charset="-128"/>
                <a:ea typeface="HGP創英角ｺﾞｼｯｸUB" pitchFamily="50" charset="-128"/>
                <a:cs typeface="HGP創英角ｺﾞｼｯｸUB" pitchFamily="50" charset="-128"/>
              </a:defRPr>
            </a:lvl4pPr>
            <a:lvl5pPr algn="l" rtl="0" eaLnBrk="1" fontAlgn="base" hangingPunct="1">
              <a:spcBef>
                <a:spcPct val="0"/>
              </a:spcBef>
              <a:spcAft>
                <a:spcPct val="0"/>
              </a:spcAft>
              <a:defRPr kumimoji="1" sz="2600">
                <a:solidFill>
                  <a:schemeClr val="tx2"/>
                </a:solidFill>
                <a:latin typeface="HGP創英角ｺﾞｼｯｸUB" pitchFamily="50" charset="-128"/>
                <a:ea typeface="HGP創英角ｺﾞｼｯｸUB" pitchFamily="50" charset="-128"/>
                <a:cs typeface="HGP創英角ｺﾞｼｯｸUB" pitchFamily="50" charset="-128"/>
              </a:defRPr>
            </a:lvl5pPr>
            <a:lvl6pPr marL="359318" algn="l" rtl="0" eaLnBrk="1" fontAlgn="base" hangingPunct="1">
              <a:spcBef>
                <a:spcPct val="0"/>
              </a:spcBef>
              <a:spcAft>
                <a:spcPct val="0"/>
              </a:spcAft>
              <a:defRPr kumimoji="1" sz="2925">
                <a:solidFill>
                  <a:schemeClr val="tx2"/>
                </a:solidFill>
                <a:latin typeface="HGP創英角ｺﾞｼｯｸUB" pitchFamily="50" charset="-128"/>
                <a:ea typeface="HGP創英角ｺﾞｼｯｸUB" pitchFamily="50" charset="-128"/>
              </a:defRPr>
            </a:lvl6pPr>
            <a:lvl7pPr marL="718596" algn="l" rtl="0" eaLnBrk="1" fontAlgn="base" hangingPunct="1">
              <a:spcBef>
                <a:spcPct val="0"/>
              </a:spcBef>
              <a:spcAft>
                <a:spcPct val="0"/>
              </a:spcAft>
              <a:defRPr kumimoji="1" sz="2925">
                <a:solidFill>
                  <a:schemeClr val="tx2"/>
                </a:solidFill>
                <a:latin typeface="HGP創英角ｺﾞｼｯｸUB" pitchFamily="50" charset="-128"/>
                <a:ea typeface="HGP創英角ｺﾞｼｯｸUB" pitchFamily="50" charset="-128"/>
              </a:defRPr>
            </a:lvl7pPr>
            <a:lvl8pPr marL="1077879" algn="l" rtl="0" eaLnBrk="1" fontAlgn="base" hangingPunct="1">
              <a:spcBef>
                <a:spcPct val="0"/>
              </a:spcBef>
              <a:spcAft>
                <a:spcPct val="0"/>
              </a:spcAft>
              <a:defRPr kumimoji="1" sz="2925">
                <a:solidFill>
                  <a:schemeClr val="tx2"/>
                </a:solidFill>
                <a:latin typeface="HGP創英角ｺﾞｼｯｸUB" pitchFamily="50" charset="-128"/>
                <a:ea typeface="HGP創英角ｺﾞｼｯｸUB" pitchFamily="50" charset="-128"/>
              </a:defRPr>
            </a:lvl8pPr>
            <a:lvl9pPr marL="1437178" algn="l" rtl="0" eaLnBrk="1" fontAlgn="base" hangingPunct="1">
              <a:spcBef>
                <a:spcPct val="0"/>
              </a:spcBef>
              <a:spcAft>
                <a:spcPct val="0"/>
              </a:spcAft>
              <a:defRPr kumimoji="1" sz="2925">
                <a:solidFill>
                  <a:schemeClr val="tx2"/>
                </a:solidFill>
                <a:latin typeface="HGP創英角ｺﾞｼｯｸUB" pitchFamily="50" charset="-128"/>
                <a:ea typeface="HGP創英角ｺﾞｼｯｸUB" pitchFamily="50"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en-US" altLang="ja-JP" sz="3323" b="0" i="0" u="none" strike="noStrike" kern="0" cap="none" spc="0" normalizeH="0" baseline="0" noProof="0" dirty="0" smtClean="0">
                <a:ln>
                  <a:noFill/>
                </a:ln>
                <a:solidFill>
                  <a:srgbClr val="E56B45"/>
                </a:solidFill>
                <a:effectLst/>
                <a:uLnTx/>
                <a:uFillTx/>
                <a:latin typeface="メイリオ" panose="020B0604030504040204" pitchFamily="50" charset="-128"/>
                <a:ea typeface="メイリオ" panose="020B0604030504040204" pitchFamily="50" charset="-128"/>
                <a:cs typeface="メイリオ" panose="020B0604030504040204" pitchFamily="50" charset="-128"/>
                <a:sym typeface="Roboto"/>
              </a:rPr>
              <a:t>Leaflet Project</a:t>
            </a:r>
            <a:r>
              <a:rPr kumimoji="1" lang="ja-JP" altLang="en-US" sz="3323" b="0" i="0" u="none" strike="noStrike" kern="0" cap="none" spc="0" normalizeH="0" baseline="0" noProof="0" dirty="0" smtClean="0">
                <a:ln>
                  <a:noFill/>
                </a:ln>
                <a:solidFill>
                  <a:srgbClr val="E56B45"/>
                </a:solidFill>
                <a:effectLst/>
                <a:uLnTx/>
                <a:uFillTx/>
                <a:latin typeface="メイリオ" panose="020B0604030504040204" pitchFamily="50" charset="-128"/>
                <a:ea typeface="メイリオ" panose="020B0604030504040204" pitchFamily="50" charset="-128"/>
                <a:cs typeface="メイリオ" panose="020B0604030504040204" pitchFamily="50" charset="-128"/>
                <a:sym typeface="Roboto"/>
              </a:rPr>
              <a:t> </a:t>
            </a:r>
            <a:r>
              <a:rPr kumimoji="1" lang="en-US" altLang="ja-JP" sz="3323" b="0" i="0" u="none" strike="noStrike" kern="0" cap="none" spc="0" normalizeH="0" baseline="0" noProof="0" dirty="0" smtClean="0">
                <a:ln>
                  <a:noFill/>
                </a:ln>
                <a:solidFill>
                  <a:srgbClr val="E56B45"/>
                </a:solidFill>
                <a:effectLst/>
                <a:uLnTx/>
                <a:uFillTx/>
                <a:latin typeface="メイリオ" panose="020B0604030504040204" pitchFamily="50" charset="-128"/>
                <a:ea typeface="メイリオ" panose="020B0604030504040204" pitchFamily="50" charset="-128"/>
                <a:cs typeface="メイリオ" panose="020B0604030504040204" pitchFamily="50" charset="-128"/>
                <a:sym typeface="Roboto"/>
              </a:rPr>
              <a:t>SWG</a:t>
            </a:r>
            <a:r>
              <a:rPr kumimoji="1" lang="en-US" altLang="ja-JP" sz="2600" b="0" i="0" u="none" strike="noStrike" kern="0" cap="none" spc="0" normalizeH="0" baseline="0" noProof="0" dirty="0" smtClean="0">
                <a:ln>
                  <a:noFill/>
                </a:ln>
                <a:solidFill>
                  <a:sysClr val="windowText" lastClr="000000"/>
                </a:solidFill>
                <a:effectLst/>
                <a:uLnTx/>
                <a:uFillTx/>
                <a:latin typeface="Tahoma" pitchFamily="34" charset="0"/>
                <a:ea typeface="ＭＳ Ｐゴシック" pitchFamily="50" charset="-128"/>
              </a:rPr>
              <a:t>: </a:t>
            </a:r>
            <a:r>
              <a:rPr kumimoji="1" lang="ja-JP" altLang="en-US" sz="2600" b="0" i="0" u="none" strike="noStrike" kern="0" cap="none" spc="0" normalizeH="0" baseline="0" noProof="0" dirty="0" smtClean="0">
                <a:ln>
                  <a:noFill/>
                </a:ln>
                <a:solidFill>
                  <a:sysClr val="windowText" lastClr="000000"/>
                </a:solidFill>
                <a:effectLst/>
                <a:uLnTx/>
                <a:uFillTx/>
                <a:latin typeface="Tahoma" pitchFamily="34" charset="0"/>
                <a:ea typeface="ＭＳ Ｐゴシック" pitchFamily="50" charset="-128"/>
              </a:rPr>
              <a:t>そもそも</a:t>
            </a:r>
            <a:r>
              <a:rPr kumimoji="1" lang="en-US" altLang="ja-JP" sz="2600" b="0" i="0" u="none" strike="noStrike" kern="0" cap="none" spc="0" normalizeH="0" baseline="0" noProof="0" dirty="0" err="1" smtClean="0">
                <a:ln>
                  <a:noFill/>
                </a:ln>
                <a:solidFill>
                  <a:sysClr val="windowText" lastClr="000000"/>
                </a:solidFill>
                <a:effectLst/>
                <a:uLnTx/>
                <a:uFillTx/>
                <a:latin typeface="Tahoma" pitchFamily="34" charset="0"/>
                <a:ea typeface="ＭＳ Ｐゴシック" pitchFamily="50" charset="-128"/>
              </a:rPr>
              <a:t>OpenChain</a:t>
            </a:r>
            <a:r>
              <a:rPr kumimoji="1" lang="ja-JP" altLang="en-US" sz="2600" b="0" i="0" u="none" strike="noStrike" kern="0" cap="none" spc="0" normalizeH="0" baseline="0" noProof="0" dirty="0" smtClean="0">
                <a:ln>
                  <a:noFill/>
                </a:ln>
                <a:solidFill>
                  <a:sysClr val="windowText" lastClr="000000"/>
                </a:solidFill>
                <a:effectLst/>
                <a:uLnTx/>
                <a:uFillTx/>
                <a:latin typeface="Tahoma" pitchFamily="34" charset="0"/>
                <a:ea typeface="ＭＳ Ｐゴシック" pitchFamily="50" charset="-128"/>
              </a:rPr>
              <a:t>の</a:t>
            </a:r>
            <a:r>
              <a:rPr kumimoji="1" lang="en-US" altLang="ja-JP" sz="2600" b="0" i="0" u="none" strike="noStrike" kern="0" cap="none" spc="0" normalizeH="0" baseline="0" noProof="0" dirty="0" smtClean="0">
                <a:ln>
                  <a:noFill/>
                </a:ln>
                <a:solidFill>
                  <a:sysClr val="windowText" lastClr="000000"/>
                </a:solidFill>
                <a:effectLst/>
                <a:uLnTx/>
                <a:uFillTx/>
                <a:latin typeface="Tahoma" pitchFamily="34" charset="0"/>
                <a:ea typeface="ＭＳ Ｐゴシック" pitchFamily="50" charset="-128"/>
              </a:rPr>
              <a:t>Goal</a:t>
            </a:r>
            <a:r>
              <a:rPr kumimoji="1" lang="ja-JP" altLang="en-US" sz="2600" b="0" i="0" u="none" strike="noStrike" kern="0" cap="none" spc="0" normalizeH="0" baseline="0" noProof="0" dirty="0" err="1" smtClean="0">
                <a:ln>
                  <a:noFill/>
                </a:ln>
                <a:solidFill>
                  <a:sysClr val="windowText" lastClr="000000"/>
                </a:solidFill>
                <a:effectLst/>
                <a:uLnTx/>
                <a:uFillTx/>
                <a:latin typeface="Tahoma" pitchFamily="34" charset="0"/>
                <a:ea typeface="ＭＳ Ｐゴシック" pitchFamily="50" charset="-128"/>
              </a:rPr>
              <a:t>って</a:t>
            </a:r>
            <a:r>
              <a:rPr kumimoji="1" lang="ja-JP" altLang="en-US" sz="2600" b="0" i="0" u="none" strike="noStrike" kern="0" cap="none" spc="0" normalizeH="0" baseline="0" noProof="0" dirty="0" smtClean="0">
                <a:ln>
                  <a:noFill/>
                </a:ln>
                <a:solidFill>
                  <a:sysClr val="windowText" lastClr="000000"/>
                </a:solidFill>
                <a:effectLst/>
                <a:uLnTx/>
                <a:uFillTx/>
                <a:latin typeface="Tahoma" pitchFamily="34" charset="0"/>
                <a:ea typeface="ＭＳ Ｐゴシック" pitchFamily="50" charset="-128"/>
              </a:rPr>
              <a:t>何？</a:t>
            </a:r>
            <a:endParaRPr kumimoji="1" lang="ja-JP" altLang="en-US" sz="2600" b="0" i="0" u="none" strike="noStrike" kern="0" cap="none" spc="0" normalizeH="0" baseline="0" noProof="0" dirty="0">
              <a:ln>
                <a:noFill/>
              </a:ln>
              <a:solidFill>
                <a:sysClr val="windowText" lastClr="000000"/>
              </a:solidFill>
              <a:effectLst/>
              <a:uLnTx/>
              <a:uFillTx/>
              <a:latin typeface="Tahoma" pitchFamily="34" charset="0"/>
              <a:ea typeface="ＭＳ Ｐゴシック" pitchFamily="50" charset="-128"/>
            </a:endParaRPr>
          </a:p>
        </p:txBody>
      </p:sp>
      <p:pic>
        <p:nvPicPr>
          <p:cNvPr id="20" name="Picture 2" descr="grass fence structure sport lawn pasture football goal player baseball field net rush network ball sports football goal sport venue outdoor structure chain link fencing home fencing goal net"/>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47411" y="1804139"/>
            <a:ext cx="9945660" cy="3964693"/>
          </a:xfrm>
          <a:prstGeom prst="rect">
            <a:avLst/>
          </a:prstGeom>
          <a:noFill/>
          <a:extLst>
            <a:ext uri="{909E8E84-426E-40DD-AFC4-6F175D3DCCD1}">
              <a14:hiddenFill xmlns:a14="http://schemas.microsoft.com/office/drawing/2010/main">
                <a:solidFill>
                  <a:srgbClr val="FFFFFF"/>
                </a:solidFill>
              </a14:hiddenFill>
            </a:ext>
          </a:extLst>
        </p:spPr>
      </p:pic>
      <p:sp>
        <p:nvSpPr>
          <p:cNvPr id="21" name="テキスト ボックス 20"/>
          <p:cNvSpPr txBox="1"/>
          <p:nvPr/>
        </p:nvSpPr>
        <p:spPr>
          <a:xfrm>
            <a:off x="1766367" y="2789245"/>
            <a:ext cx="6191250" cy="1692771"/>
          </a:xfrm>
          <a:prstGeom prst="rect">
            <a:avLst/>
          </a:prstGeom>
          <a:solidFill>
            <a:srgbClr val="008E40">
              <a:alpha val="45000"/>
            </a:srgbClr>
          </a:solidFill>
        </p:spPr>
        <p:txBody>
          <a:bodyPr wrap="square" rtlCol="0">
            <a:spAutoFit/>
          </a:bodyPr>
          <a:lstStyle/>
          <a:p>
            <a:r>
              <a:rPr kumimoji="1" lang="ja-JP" altLang="en-US" sz="2600" b="1" kern="1200" dirty="0">
                <a:solidFill>
                  <a:prstClr val="white"/>
                </a:solidFill>
                <a:latin typeface="Segoe UI Symbol"/>
                <a:ea typeface="メイリオ"/>
              </a:rPr>
              <a:t>上流から</a:t>
            </a:r>
            <a:r>
              <a:rPr kumimoji="1" lang="en-US" altLang="ja-JP" sz="2600" b="1" kern="1200" dirty="0">
                <a:solidFill>
                  <a:prstClr val="white"/>
                </a:solidFill>
                <a:latin typeface="Segoe UI Symbol"/>
                <a:ea typeface="メイリオ"/>
              </a:rPr>
              <a:t>OSS</a:t>
            </a:r>
            <a:r>
              <a:rPr kumimoji="1" lang="ja-JP" altLang="en-US" sz="2600" b="1" kern="1200" dirty="0">
                <a:solidFill>
                  <a:prstClr val="white"/>
                </a:solidFill>
                <a:latin typeface="Segoe UI Symbol"/>
                <a:ea typeface="メイリオ"/>
              </a:rPr>
              <a:t>についての</a:t>
            </a:r>
            <a:r>
              <a:rPr kumimoji="1" lang="ja-JP" altLang="en-US" sz="2600" b="1" kern="1200" dirty="0">
                <a:solidFill>
                  <a:srgbClr val="FFFF00"/>
                </a:solidFill>
                <a:latin typeface="Segoe UI Symbol"/>
                <a:ea typeface="メイリオ"/>
              </a:rPr>
              <a:t>的確な情報</a:t>
            </a:r>
            <a:r>
              <a:rPr kumimoji="1" lang="ja-JP" altLang="en-US" sz="2600" b="1" kern="1200" dirty="0">
                <a:solidFill>
                  <a:prstClr val="white"/>
                </a:solidFill>
                <a:latin typeface="Segoe UI Symbol"/>
                <a:ea typeface="メイリオ"/>
              </a:rPr>
              <a:t>が</a:t>
            </a:r>
            <a:endParaRPr kumimoji="1" lang="en-US" altLang="ja-JP" sz="2600" b="1" kern="1200" dirty="0">
              <a:solidFill>
                <a:prstClr val="white"/>
              </a:solidFill>
              <a:latin typeface="Segoe UI Symbol"/>
              <a:ea typeface="メイリオ"/>
            </a:endParaRPr>
          </a:p>
          <a:p>
            <a:r>
              <a:rPr kumimoji="1" lang="ja-JP" altLang="en-US" sz="2600" b="1" kern="1200" dirty="0">
                <a:solidFill>
                  <a:prstClr val="white"/>
                </a:solidFill>
                <a:latin typeface="Segoe UI Symbol"/>
                <a:ea typeface="メイリオ"/>
              </a:rPr>
              <a:t>タイムリーに流れてくるようにすること</a:t>
            </a:r>
            <a:endParaRPr kumimoji="1" lang="en-US" altLang="ja-JP" sz="2600" b="1" kern="1200" dirty="0">
              <a:solidFill>
                <a:prstClr val="white"/>
              </a:solidFill>
              <a:latin typeface="Segoe UI Symbol"/>
              <a:ea typeface="メイリオ"/>
            </a:endParaRPr>
          </a:p>
          <a:p>
            <a:endParaRPr kumimoji="1" lang="en-US" altLang="ja-JP" sz="2600" b="1" kern="1200" dirty="0">
              <a:solidFill>
                <a:prstClr val="white"/>
              </a:solidFill>
              <a:latin typeface="Segoe UI Symbol"/>
              <a:ea typeface="メイリオ"/>
            </a:endParaRPr>
          </a:p>
          <a:p>
            <a:r>
              <a:rPr kumimoji="1" lang="ja-JP" altLang="en-US" sz="2600" b="1" kern="1200" dirty="0">
                <a:solidFill>
                  <a:prstClr val="white"/>
                </a:solidFill>
                <a:latin typeface="Segoe UI Symbol"/>
                <a:ea typeface="メイリオ"/>
              </a:rPr>
              <a:t>下流に対しても同様に流すようにする</a:t>
            </a:r>
          </a:p>
        </p:txBody>
      </p:sp>
      <p:sp>
        <p:nvSpPr>
          <p:cNvPr id="22" name="テキスト ボックス 21"/>
          <p:cNvSpPr txBox="1"/>
          <p:nvPr/>
        </p:nvSpPr>
        <p:spPr>
          <a:xfrm>
            <a:off x="867392" y="4570863"/>
            <a:ext cx="8095485" cy="1159420"/>
          </a:xfrm>
          <a:prstGeom prst="rect">
            <a:avLst/>
          </a:prstGeom>
          <a:solidFill>
            <a:srgbClr val="FF0000">
              <a:alpha val="66000"/>
            </a:srgbClr>
          </a:solidFill>
        </p:spPr>
        <p:txBody>
          <a:bodyPr wrap="none" rtlCol="0">
            <a:spAutoFit/>
          </a:bodyPr>
          <a:lstStyle/>
          <a:p>
            <a:pPr algn="ctr"/>
            <a:r>
              <a:rPr kumimoji="1" lang="en-US" altLang="ja-JP" sz="3467" b="1" kern="1200" dirty="0">
                <a:solidFill>
                  <a:prstClr val="white"/>
                </a:solidFill>
                <a:latin typeface="Segoe UI Symbol"/>
                <a:ea typeface="メイリオ"/>
              </a:rPr>
              <a:t>OSS</a:t>
            </a:r>
            <a:r>
              <a:rPr kumimoji="1" lang="ja-JP" altLang="en-US" sz="3467" b="1" kern="1200" dirty="0">
                <a:solidFill>
                  <a:prstClr val="white"/>
                </a:solidFill>
                <a:latin typeface="Segoe UI Symbol"/>
                <a:ea typeface="メイリオ"/>
              </a:rPr>
              <a:t>についての重要ポイントを少しでも</a:t>
            </a:r>
            <a:endParaRPr kumimoji="1" lang="en-US" altLang="ja-JP" sz="3467" b="1" kern="1200" dirty="0">
              <a:solidFill>
                <a:prstClr val="white"/>
              </a:solidFill>
              <a:latin typeface="Segoe UI Symbol"/>
              <a:ea typeface="メイリオ"/>
            </a:endParaRPr>
          </a:p>
          <a:p>
            <a:pPr algn="ctr"/>
            <a:r>
              <a:rPr kumimoji="1" lang="ja-JP" altLang="en-US" sz="3467" b="1" kern="1200" dirty="0">
                <a:solidFill>
                  <a:prstClr val="white"/>
                </a:solidFill>
                <a:latin typeface="Segoe UI Symbol"/>
                <a:ea typeface="メイリオ"/>
              </a:rPr>
              <a:t>多くの人に知ってもらう必要がある</a:t>
            </a:r>
            <a:endParaRPr kumimoji="1" lang="en-US" altLang="ja-JP" sz="3467" b="1" kern="1200" dirty="0">
              <a:solidFill>
                <a:prstClr val="white"/>
              </a:solidFill>
              <a:latin typeface="Segoe UI Symbol"/>
              <a:ea typeface="メイリオ"/>
            </a:endParaRPr>
          </a:p>
        </p:txBody>
      </p:sp>
      <p:sp>
        <p:nvSpPr>
          <p:cNvPr id="23" name="テキスト ボックス 22"/>
          <p:cNvSpPr txBox="1"/>
          <p:nvPr/>
        </p:nvSpPr>
        <p:spPr>
          <a:xfrm>
            <a:off x="1236860" y="5890352"/>
            <a:ext cx="7641836" cy="392415"/>
          </a:xfrm>
          <a:prstGeom prst="rect">
            <a:avLst/>
          </a:prstGeom>
          <a:noFill/>
        </p:spPr>
        <p:txBody>
          <a:bodyPr wrap="none" rtlCol="0">
            <a:spAutoFit/>
          </a:bodyPr>
          <a:lstStyle/>
          <a:p>
            <a:r>
              <a:rPr kumimoji="1" lang="ja-JP" altLang="en-US" sz="1950" b="1" kern="1200" dirty="0">
                <a:solidFill>
                  <a:srgbClr val="C00000"/>
                </a:solidFill>
                <a:latin typeface="Segoe UI Symbol"/>
                <a:ea typeface="メイリオ"/>
              </a:rPr>
              <a:t>何が必要か、いつ必要か、なぜ必要か・・・そもそも</a:t>
            </a:r>
            <a:r>
              <a:rPr kumimoji="1" lang="en-US" altLang="ja-JP" sz="1950" b="1" kern="1200" dirty="0">
                <a:solidFill>
                  <a:srgbClr val="C00000"/>
                </a:solidFill>
                <a:latin typeface="Segoe UI Symbol"/>
                <a:ea typeface="メイリオ"/>
              </a:rPr>
              <a:t>OSS</a:t>
            </a:r>
            <a:r>
              <a:rPr kumimoji="1" lang="ja-JP" altLang="en-US" sz="1950" b="1" kern="1200" dirty="0">
                <a:solidFill>
                  <a:srgbClr val="C00000"/>
                </a:solidFill>
                <a:latin typeface="Segoe UI Symbol"/>
                <a:ea typeface="メイリオ"/>
              </a:rPr>
              <a:t>とは何か</a:t>
            </a:r>
          </a:p>
        </p:txBody>
      </p:sp>
    </p:spTree>
    <p:extLst>
      <p:ext uri="{BB962C8B-B14F-4D97-AF65-F5344CB8AC3E}">
        <p14:creationId xmlns:p14="http://schemas.microsoft.com/office/powerpoint/2010/main" val="34344331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3600" dirty="0">
                <a:latin typeface="+mj-ea"/>
                <a:ea typeface="+mj-ea"/>
              </a:rPr>
              <a:t>独占禁止法順守ポリシー </a:t>
            </a:r>
            <a:r>
              <a:rPr kumimoji="1" lang="en-US" altLang="ja-JP" sz="2800" dirty="0">
                <a:latin typeface="+mj-ea"/>
                <a:ea typeface="+mj-ea"/>
              </a:rPr>
              <a:t>(Antitrust Policy)</a:t>
            </a:r>
            <a:endParaRPr kumimoji="1" lang="ja-JP" altLang="en-US" sz="2800" dirty="0">
              <a:latin typeface="+mj-ea"/>
              <a:ea typeface="+mj-ea"/>
            </a:endParaRPr>
          </a:p>
        </p:txBody>
      </p:sp>
      <p:sp>
        <p:nvSpPr>
          <p:cNvPr id="3" name="テキスト プレースホルダー 2"/>
          <p:cNvSpPr>
            <a:spLocks noGrp="1"/>
          </p:cNvSpPr>
          <p:nvPr>
            <p:ph type="body" idx="1"/>
          </p:nvPr>
        </p:nvSpPr>
        <p:spPr/>
        <p:txBody>
          <a:bodyPr/>
          <a:lstStyle/>
          <a:p>
            <a:pPr marL="271463" indent="-141288">
              <a:spcAft>
                <a:spcPts val="1200"/>
              </a:spcAft>
              <a:buFont typeface="Arial" pitchFamily="34" charset="0"/>
              <a:buChar char="•"/>
            </a:pPr>
            <a:r>
              <a:rPr kumimoji="1" lang="en-US" altLang="ja-JP" sz="2000" dirty="0">
                <a:latin typeface="+mn-ea"/>
                <a:ea typeface="+mn-ea"/>
              </a:rPr>
              <a:t>Linux Foundation (</a:t>
            </a:r>
            <a:r>
              <a:rPr kumimoji="1" lang="ja-JP" altLang="en-US" sz="2000" dirty="0">
                <a:latin typeface="+mn-ea"/>
                <a:ea typeface="+mn-ea"/>
              </a:rPr>
              <a:t>以下</a:t>
            </a:r>
            <a:r>
              <a:rPr kumimoji="1" lang="en-US" altLang="ja-JP" sz="2000" dirty="0">
                <a:latin typeface="+mn-ea"/>
                <a:ea typeface="+mn-ea"/>
              </a:rPr>
              <a:t>LF</a:t>
            </a:r>
            <a:r>
              <a:rPr kumimoji="1" lang="ja-JP" altLang="en-US" sz="2000" dirty="0">
                <a:latin typeface="+mn-ea"/>
                <a:ea typeface="+mn-ea"/>
              </a:rPr>
              <a:t>と略す</a:t>
            </a:r>
            <a:r>
              <a:rPr kumimoji="1" lang="en-US" altLang="ja-JP" sz="2000" dirty="0">
                <a:latin typeface="+mn-ea"/>
                <a:ea typeface="+mn-ea"/>
              </a:rPr>
              <a:t>) </a:t>
            </a:r>
            <a:r>
              <a:rPr kumimoji="1" lang="ja-JP" altLang="en-US" sz="2000" dirty="0">
                <a:latin typeface="+mn-ea"/>
                <a:ea typeface="+mn-ea"/>
              </a:rPr>
              <a:t>の会議は、産業界で競合関係にある企業同士の参加が不可欠です。</a:t>
            </a:r>
            <a:r>
              <a:rPr kumimoji="1" lang="en-US" altLang="ja-JP" sz="2000" dirty="0">
                <a:latin typeface="+mn-ea"/>
                <a:ea typeface="+mn-ea"/>
              </a:rPr>
              <a:t>LF</a:t>
            </a:r>
            <a:r>
              <a:rPr kumimoji="1" lang="ja-JP" altLang="en-US" sz="2000" dirty="0">
                <a:latin typeface="+mn-ea"/>
                <a:ea typeface="+mn-ea"/>
              </a:rPr>
              <a:t>は、すべての活動を、適用されるべきすべての独占禁止法</a:t>
            </a:r>
            <a:r>
              <a:rPr kumimoji="1" lang="en-US" altLang="ja-JP" sz="2000" dirty="0">
                <a:latin typeface="+mn-ea"/>
                <a:ea typeface="+mn-ea"/>
              </a:rPr>
              <a:t>/</a:t>
            </a:r>
            <a:r>
              <a:rPr kumimoji="1" lang="ja-JP" altLang="en-US" sz="2000" dirty="0">
                <a:latin typeface="+mn-ea"/>
                <a:ea typeface="+mn-ea"/>
              </a:rPr>
              <a:t>競争法に則って運営します。従って、会議の出席者は、アジェンダに沿って会議を進め、国内外の独占禁止法</a:t>
            </a:r>
            <a:r>
              <a:rPr kumimoji="1" lang="en-US" altLang="ja-JP" sz="2000" dirty="0">
                <a:latin typeface="+mn-ea"/>
                <a:ea typeface="+mn-ea"/>
              </a:rPr>
              <a:t>/</a:t>
            </a:r>
            <a:r>
              <a:rPr kumimoji="1" lang="ja-JP" altLang="en-US" sz="2000" dirty="0">
                <a:latin typeface="+mn-ea"/>
                <a:ea typeface="+mn-ea"/>
              </a:rPr>
              <a:t>競争法の下で禁止されているいかなる活動にも参加しないよう、注意を払うことが非常に重要です。</a:t>
            </a:r>
            <a:endParaRPr kumimoji="1" lang="en-US" altLang="ja-JP" sz="2000" dirty="0">
              <a:latin typeface="+mn-ea"/>
              <a:ea typeface="+mn-ea"/>
            </a:endParaRPr>
          </a:p>
          <a:p>
            <a:pPr marL="271463" indent="-141288"/>
            <a:r>
              <a:rPr kumimoji="1" lang="en-US" altLang="ja-JP" sz="2000" dirty="0">
                <a:latin typeface="+mn-ea"/>
                <a:ea typeface="+mn-ea"/>
              </a:rPr>
              <a:t>LF</a:t>
            </a:r>
            <a:r>
              <a:rPr kumimoji="1" lang="ja-JP" altLang="en-US" sz="2000" dirty="0">
                <a:latin typeface="+mn-ea"/>
                <a:ea typeface="+mn-ea"/>
              </a:rPr>
              <a:t>の会議において、また</a:t>
            </a:r>
            <a:r>
              <a:rPr kumimoji="1" lang="en-US" altLang="ja-JP" sz="2000" dirty="0">
                <a:latin typeface="+mn-ea"/>
                <a:ea typeface="+mn-ea"/>
              </a:rPr>
              <a:t>LF</a:t>
            </a:r>
            <a:r>
              <a:rPr kumimoji="1" lang="ja-JP" altLang="en-US" sz="2000" dirty="0">
                <a:latin typeface="+mn-ea"/>
                <a:ea typeface="+mn-ea"/>
              </a:rPr>
              <a:t>の活動に関連して、禁止されている行動の例は、</a:t>
            </a:r>
            <a:r>
              <a:rPr kumimoji="1" lang="en-US" altLang="ja-JP" sz="2000" dirty="0">
                <a:latin typeface="+mn-lt"/>
                <a:ea typeface="+mn-ea"/>
              </a:rPr>
              <a:t>https://www.linuxfoundation.jp/antitrust-policy/ </a:t>
            </a:r>
            <a:r>
              <a:rPr kumimoji="1" lang="ja-JP" altLang="en-US" sz="2000" dirty="0">
                <a:latin typeface="+mn-ea"/>
                <a:ea typeface="+mn-ea"/>
              </a:rPr>
              <a:t>から入手できる</a:t>
            </a:r>
            <a:r>
              <a:rPr kumimoji="1" lang="en-US" altLang="ja-JP" sz="2000" dirty="0">
                <a:latin typeface="+mn-ea"/>
                <a:ea typeface="+mn-ea"/>
              </a:rPr>
              <a:t>LF</a:t>
            </a:r>
            <a:r>
              <a:rPr kumimoji="1" lang="ja-JP" altLang="en-US" sz="2000" dirty="0">
                <a:latin typeface="+mn-ea"/>
                <a:ea typeface="+mn-ea"/>
              </a:rPr>
              <a:t>独占禁止法順守ポリシーに記載されています。これらの事項について質問がある場合は、あなたの会社の法律顧問に問い合わせるか、もしあなたが</a:t>
            </a:r>
            <a:r>
              <a:rPr kumimoji="1" lang="en-US" altLang="ja-JP" sz="2000" dirty="0">
                <a:latin typeface="+mn-ea"/>
                <a:ea typeface="+mn-ea"/>
              </a:rPr>
              <a:t>LF</a:t>
            </a:r>
            <a:r>
              <a:rPr kumimoji="1" lang="ja-JP" altLang="en-US" sz="2000" dirty="0">
                <a:latin typeface="+mn-ea"/>
                <a:ea typeface="+mn-ea"/>
              </a:rPr>
              <a:t>のメンバーであるならば、</a:t>
            </a:r>
            <a:r>
              <a:rPr kumimoji="1" lang="en-US" altLang="ja-JP" sz="2000" dirty="0">
                <a:latin typeface="+mn-ea"/>
                <a:ea typeface="+mn-ea"/>
              </a:rPr>
              <a:t>LF</a:t>
            </a:r>
            <a:r>
              <a:rPr kumimoji="1" lang="ja-JP" altLang="en-US" sz="2000" dirty="0">
                <a:latin typeface="+mn-ea"/>
                <a:ea typeface="+mn-ea"/>
              </a:rPr>
              <a:t>の法律顧問である </a:t>
            </a:r>
            <a:r>
              <a:rPr kumimoji="1" lang="en-US" altLang="ja-JP" sz="2000" dirty="0" err="1">
                <a:latin typeface="+mn-ea"/>
                <a:ea typeface="+mn-ea"/>
              </a:rPr>
              <a:t>Gesmer</a:t>
            </a:r>
            <a:r>
              <a:rPr kumimoji="1" lang="en-US" altLang="ja-JP" sz="2000" dirty="0">
                <a:latin typeface="+mn-ea"/>
                <a:ea typeface="+mn-ea"/>
              </a:rPr>
              <a:t> </a:t>
            </a:r>
            <a:r>
              <a:rPr kumimoji="1" lang="en-US" altLang="ja-JP" sz="2000" dirty="0" err="1">
                <a:latin typeface="+mn-ea"/>
                <a:ea typeface="+mn-ea"/>
              </a:rPr>
              <a:t>Updegrove</a:t>
            </a:r>
            <a:r>
              <a:rPr kumimoji="1" lang="en-US" altLang="ja-JP" sz="2000" dirty="0">
                <a:latin typeface="+mn-ea"/>
                <a:ea typeface="+mn-ea"/>
              </a:rPr>
              <a:t> LLP </a:t>
            </a:r>
            <a:r>
              <a:rPr kumimoji="1" lang="ja-JP" altLang="en-US" sz="2000" dirty="0">
                <a:latin typeface="+mn-ea"/>
                <a:ea typeface="+mn-ea"/>
              </a:rPr>
              <a:t>の </a:t>
            </a:r>
            <a:r>
              <a:rPr kumimoji="1" lang="en-US" altLang="ja-JP" sz="2000" dirty="0">
                <a:latin typeface="+mn-ea"/>
                <a:ea typeface="+mn-ea"/>
              </a:rPr>
              <a:t>Andrew </a:t>
            </a:r>
            <a:r>
              <a:rPr kumimoji="1" lang="en-US" altLang="ja-JP" sz="2000" dirty="0" err="1">
                <a:latin typeface="+mn-ea"/>
                <a:ea typeface="+mn-ea"/>
              </a:rPr>
              <a:t>Updegrove</a:t>
            </a:r>
            <a:r>
              <a:rPr kumimoji="1" lang="en-US" altLang="ja-JP" sz="2000" dirty="0">
                <a:latin typeface="+mn-ea"/>
                <a:ea typeface="+mn-ea"/>
              </a:rPr>
              <a:t> </a:t>
            </a:r>
            <a:r>
              <a:rPr kumimoji="1" lang="ja-JP" altLang="en-US" sz="2000" dirty="0">
                <a:latin typeface="+mn-ea"/>
                <a:ea typeface="+mn-ea"/>
              </a:rPr>
              <a:t>にお問い合わせください。</a:t>
            </a:r>
          </a:p>
        </p:txBody>
      </p:sp>
    </p:spTree>
    <p:extLst>
      <p:ext uri="{BB962C8B-B14F-4D97-AF65-F5344CB8AC3E}">
        <p14:creationId xmlns:p14="http://schemas.microsoft.com/office/powerpoint/2010/main" val="36795591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 name="テキスト プレースホルダー 5"/>
          <p:cNvSpPr>
            <a:spLocks noGrp="1"/>
          </p:cNvSpPr>
          <p:nvPr>
            <p:ph type="body" idx="1"/>
          </p:nvPr>
        </p:nvSpPr>
        <p:spPr/>
        <p:txBody>
          <a:bodyPr/>
          <a:lstStyle/>
          <a:p>
            <a:endParaRPr kumimoji="1" lang="ja-JP" altLang="en-US"/>
          </a:p>
        </p:txBody>
      </p:sp>
      <p:sp>
        <p:nvSpPr>
          <p:cNvPr id="11" name="タイトル 1">
            <a:extLst>
              <a:ext uri="{FF2B5EF4-FFF2-40B4-BE49-F238E27FC236}">
                <a16:creationId xmlns:a16="http://schemas.microsoft.com/office/drawing/2014/main" xmlns="" id="{C7FDB133-DE6A-49C9-B08D-4DD1416CAE4D}"/>
              </a:ext>
            </a:extLst>
          </p:cNvPr>
          <p:cNvSpPr txBox="1">
            <a:spLocks/>
          </p:cNvSpPr>
          <p:nvPr/>
        </p:nvSpPr>
        <p:spPr>
          <a:xfrm>
            <a:off x="513561" y="445147"/>
            <a:ext cx="8970000" cy="792183"/>
          </a:xfrm>
          <a:prstGeom prst="rect">
            <a:avLst/>
          </a:prstGeom>
        </p:spPr>
        <p:txBody>
          <a:bodyPr wrap="none" lIns="0" tIns="0" rIns="0" bIns="0" anchor="b"/>
          <a:lstStyle>
            <a:lvl1pPr algn="l" rtl="0" eaLnBrk="1" fontAlgn="base" hangingPunct="1">
              <a:spcBef>
                <a:spcPct val="0"/>
              </a:spcBef>
              <a:spcAft>
                <a:spcPct val="0"/>
              </a:spcAft>
              <a:defRPr kumimoji="1" sz="2600" baseline="0">
                <a:solidFill>
                  <a:schemeClr val="tx1"/>
                </a:solidFill>
                <a:latin typeface="+mj-ea"/>
                <a:ea typeface="+mj-ea"/>
                <a:cs typeface="HGP創英角ｺﾞｼｯｸUB" pitchFamily="50" charset="-128"/>
              </a:defRPr>
            </a:lvl1pPr>
            <a:lvl2pPr algn="l" rtl="0" eaLnBrk="1" fontAlgn="base" hangingPunct="1">
              <a:spcBef>
                <a:spcPct val="0"/>
              </a:spcBef>
              <a:spcAft>
                <a:spcPct val="0"/>
              </a:spcAft>
              <a:defRPr kumimoji="1" sz="2600">
                <a:solidFill>
                  <a:schemeClr val="tx2"/>
                </a:solidFill>
                <a:latin typeface="HGP創英角ｺﾞｼｯｸUB" pitchFamily="50" charset="-128"/>
                <a:ea typeface="HGP創英角ｺﾞｼｯｸUB" pitchFamily="50" charset="-128"/>
                <a:cs typeface="HGP創英角ｺﾞｼｯｸUB" pitchFamily="50" charset="-128"/>
              </a:defRPr>
            </a:lvl2pPr>
            <a:lvl3pPr algn="l" rtl="0" eaLnBrk="1" fontAlgn="base" hangingPunct="1">
              <a:spcBef>
                <a:spcPct val="0"/>
              </a:spcBef>
              <a:spcAft>
                <a:spcPct val="0"/>
              </a:spcAft>
              <a:defRPr kumimoji="1" sz="2600">
                <a:solidFill>
                  <a:schemeClr val="tx2"/>
                </a:solidFill>
                <a:latin typeface="HGP創英角ｺﾞｼｯｸUB" pitchFamily="50" charset="-128"/>
                <a:ea typeface="HGP創英角ｺﾞｼｯｸUB" pitchFamily="50" charset="-128"/>
                <a:cs typeface="HGP創英角ｺﾞｼｯｸUB" pitchFamily="50" charset="-128"/>
              </a:defRPr>
            </a:lvl3pPr>
            <a:lvl4pPr algn="l" rtl="0" eaLnBrk="1" fontAlgn="base" hangingPunct="1">
              <a:spcBef>
                <a:spcPct val="0"/>
              </a:spcBef>
              <a:spcAft>
                <a:spcPct val="0"/>
              </a:spcAft>
              <a:defRPr kumimoji="1" sz="2600">
                <a:solidFill>
                  <a:schemeClr val="tx2"/>
                </a:solidFill>
                <a:latin typeface="HGP創英角ｺﾞｼｯｸUB" pitchFamily="50" charset="-128"/>
                <a:ea typeface="HGP創英角ｺﾞｼｯｸUB" pitchFamily="50" charset="-128"/>
                <a:cs typeface="HGP創英角ｺﾞｼｯｸUB" pitchFamily="50" charset="-128"/>
              </a:defRPr>
            </a:lvl4pPr>
            <a:lvl5pPr algn="l" rtl="0" eaLnBrk="1" fontAlgn="base" hangingPunct="1">
              <a:spcBef>
                <a:spcPct val="0"/>
              </a:spcBef>
              <a:spcAft>
                <a:spcPct val="0"/>
              </a:spcAft>
              <a:defRPr kumimoji="1" sz="2600">
                <a:solidFill>
                  <a:schemeClr val="tx2"/>
                </a:solidFill>
                <a:latin typeface="HGP創英角ｺﾞｼｯｸUB" pitchFamily="50" charset="-128"/>
                <a:ea typeface="HGP創英角ｺﾞｼｯｸUB" pitchFamily="50" charset="-128"/>
                <a:cs typeface="HGP創英角ｺﾞｼｯｸUB" pitchFamily="50" charset="-128"/>
              </a:defRPr>
            </a:lvl5pPr>
            <a:lvl6pPr marL="359318" algn="l" rtl="0" eaLnBrk="1" fontAlgn="base" hangingPunct="1">
              <a:spcBef>
                <a:spcPct val="0"/>
              </a:spcBef>
              <a:spcAft>
                <a:spcPct val="0"/>
              </a:spcAft>
              <a:defRPr kumimoji="1" sz="2925">
                <a:solidFill>
                  <a:schemeClr val="tx2"/>
                </a:solidFill>
                <a:latin typeface="HGP創英角ｺﾞｼｯｸUB" pitchFamily="50" charset="-128"/>
                <a:ea typeface="HGP創英角ｺﾞｼｯｸUB" pitchFamily="50" charset="-128"/>
              </a:defRPr>
            </a:lvl6pPr>
            <a:lvl7pPr marL="718596" algn="l" rtl="0" eaLnBrk="1" fontAlgn="base" hangingPunct="1">
              <a:spcBef>
                <a:spcPct val="0"/>
              </a:spcBef>
              <a:spcAft>
                <a:spcPct val="0"/>
              </a:spcAft>
              <a:defRPr kumimoji="1" sz="2925">
                <a:solidFill>
                  <a:schemeClr val="tx2"/>
                </a:solidFill>
                <a:latin typeface="HGP創英角ｺﾞｼｯｸUB" pitchFamily="50" charset="-128"/>
                <a:ea typeface="HGP創英角ｺﾞｼｯｸUB" pitchFamily="50" charset="-128"/>
              </a:defRPr>
            </a:lvl7pPr>
            <a:lvl8pPr marL="1077879" algn="l" rtl="0" eaLnBrk="1" fontAlgn="base" hangingPunct="1">
              <a:spcBef>
                <a:spcPct val="0"/>
              </a:spcBef>
              <a:spcAft>
                <a:spcPct val="0"/>
              </a:spcAft>
              <a:defRPr kumimoji="1" sz="2925">
                <a:solidFill>
                  <a:schemeClr val="tx2"/>
                </a:solidFill>
                <a:latin typeface="HGP創英角ｺﾞｼｯｸUB" pitchFamily="50" charset="-128"/>
                <a:ea typeface="HGP創英角ｺﾞｼｯｸUB" pitchFamily="50" charset="-128"/>
              </a:defRPr>
            </a:lvl8pPr>
            <a:lvl9pPr marL="1437178" algn="l" rtl="0" eaLnBrk="1" fontAlgn="base" hangingPunct="1">
              <a:spcBef>
                <a:spcPct val="0"/>
              </a:spcBef>
              <a:spcAft>
                <a:spcPct val="0"/>
              </a:spcAft>
              <a:defRPr kumimoji="1" sz="2925">
                <a:solidFill>
                  <a:schemeClr val="tx2"/>
                </a:solidFill>
                <a:latin typeface="HGP創英角ｺﾞｼｯｸUB" pitchFamily="50" charset="-128"/>
                <a:ea typeface="HGP創英角ｺﾞｼｯｸUB" pitchFamily="50"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1" lang="ja-JP" altLang="en-US" sz="2600" b="0" i="0" u="sng" strike="noStrike" kern="0" cap="none" spc="0" normalizeH="0" baseline="0" noProof="0" dirty="0" smtClean="0">
                <a:ln>
                  <a:noFill/>
                </a:ln>
                <a:solidFill>
                  <a:sysClr val="windowText" lastClr="000000"/>
                </a:solidFill>
                <a:effectLst/>
                <a:uLnTx/>
                <a:uFillTx/>
                <a:latin typeface="メイリオ"/>
                <a:ea typeface="メイリオ"/>
              </a:rPr>
              <a:t>少しでも多くの人に知ってもらうために</a:t>
            </a:r>
            <a:endParaRPr kumimoji="1" lang="ja-JP" altLang="en-US" sz="2600" b="0" i="0" u="sng" strike="noStrike" kern="0" cap="none" spc="0" normalizeH="0" baseline="0" noProof="0" dirty="0">
              <a:ln>
                <a:noFill/>
              </a:ln>
              <a:solidFill>
                <a:sysClr val="windowText" lastClr="000000"/>
              </a:solidFill>
              <a:effectLst/>
              <a:uLnTx/>
              <a:uFillTx/>
              <a:latin typeface="メイリオ"/>
              <a:ea typeface="メイリオ"/>
            </a:endParaRPr>
          </a:p>
        </p:txBody>
      </p:sp>
      <p:sp>
        <p:nvSpPr>
          <p:cNvPr id="12" name="コンテンツ プレースホルダー 5">
            <a:extLst>
              <a:ext uri="{FF2B5EF4-FFF2-40B4-BE49-F238E27FC236}">
                <a16:creationId xmlns:a16="http://schemas.microsoft.com/office/drawing/2014/main" xmlns="" id="{E48F2CFF-8EC8-45B5-960E-D8D72A893483}"/>
              </a:ext>
            </a:extLst>
          </p:cNvPr>
          <p:cNvSpPr txBox="1">
            <a:spLocks/>
          </p:cNvSpPr>
          <p:nvPr/>
        </p:nvSpPr>
        <p:spPr>
          <a:xfrm>
            <a:off x="3470835" y="1501337"/>
            <a:ext cx="5967165" cy="4155549"/>
          </a:xfrm>
          <a:prstGeom prst="rect">
            <a:avLst/>
          </a:prstGeom>
        </p:spPr>
        <p:txBody>
          <a:bodyPr lIns="66191" tIns="33182" rIns="66191" bIns="33182"/>
          <a:lstStyle>
            <a:lvl1pPr marL="139708" indent="-139708" algn="l" rtl="0" eaLnBrk="1" fontAlgn="base" hangingPunct="1">
              <a:spcBef>
                <a:spcPts val="0"/>
              </a:spcBef>
              <a:spcAft>
                <a:spcPct val="0"/>
              </a:spcAft>
              <a:buFont typeface="Arial" pitchFamily="34" charset="0"/>
              <a:buChar char="•"/>
              <a:defRPr kumimoji="1" sz="2600">
                <a:solidFill>
                  <a:schemeClr val="tx1"/>
                </a:solidFill>
                <a:latin typeface="+mn-ea"/>
                <a:ea typeface="+mn-ea"/>
                <a:cs typeface="HGP創英角ｺﾞｼｯｸUB" pitchFamily="50" charset="-128"/>
              </a:defRPr>
            </a:lvl1pPr>
            <a:lvl2pPr marL="354226" indent="-144691" algn="l" rtl="0" eaLnBrk="1" fontAlgn="base" hangingPunct="1">
              <a:spcBef>
                <a:spcPts val="0"/>
              </a:spcBef>
              <a:spcAft>
                <a:spcPct val="0"/>
              </a:spcAft>
              <a:buFont typeface="Arial" pitchFamily="34" charset="0"/>
              <a:buChar char="•"/>
              <a:defRPr kumimoji="1" sz="2167">
                <a:solidFill>
                  <a:schemeClr val="tx1"/>
                </a:solidFill>
                <a:latin typeface="+mn-ea"/>
                <a:ea typeface="+mn-ea"/>
                <a:cs typeface="HGP創英角ｺﾞｼｯｸUB" pitchFamily="50" charset="-128"/>
              </a:defRPr>
            </a:lvl2pPr>
            <a:lvl3pPr marL="560080" indent="-134770" algn="l" rtl="0" eaLnBrk="1" fontAlgn="base" hangingPunct="1">
              <a:spcBef>
                <a:spcPts val="0"/>
              </a:spcBef>
              <a:spcAft>
                <a:spcPct val="0"/>
              </a:spcAft>
              <a:buFont typeface="Arial" pitchFamily="34" charset="0"/>
              <a:buChar char="•"/>
              <a:defRPr kumimoji="1" sz="1733">
                <a:solidFill>
                  <a:schemeClr val="tx1"/>
                </a:solidFill>
                <a:latin typeface="+mn-ea"/>
                <a:ea typeface="+mn-ea"/>
                <a:cs typeface="HGP創英角ｺﾞｼｯｸUB" pitchFamily="50" charset="-128"/>
              </a:defRPr>
            </a:lvl3pPr>
            <a:lvl4pPr marL="774636" indent="-139708" algn="l" rtl="0" eaLnBrk="1" fontAlgn="base" hangingPunct="1">
              <a:spcBef>
                <a:spcPts val="0"/>
              </a:spcBef>
              <a:spcAft>
                <a:spcPct val="0"/>
              </a:spcAft>
              <a:buFont typeface="Arial" pitchFamily="34" charset="0"/>
              <a:buChar char="•"/>
              <a:defRPr kumimoji="1" sz="1517">
                <a:solidFill>
                  <a:schemeClr val="tx1"/>
                </a:solidFill>
                <a:latin typeface="+mn-ea"/>
                <a:ea typeface="+mn-ea"/>
                <a:cs typeface="HGP創英角ｺﾞｼｯｸUB" pitchFamily="50" charset="-128"/>
              </a:defRPr>
            </a:lvl4pPr>
            <a:lvl5pPr marL="989192" indent="-144691" algn="l" rtl="0" eaLnBrk="1" fontAlgn="base" hangingPunct="1">
              <a:spcBef>
                <a:spcPts val="0"/>
              </a:spcBef>
              <a:spcAft>
                <a:spcPct val="0"/>
              </a:spcAft>
              <a:buFont typeface="Arial" pitchFamily="34" charset="0"/>
              <a:buChar char="•"/>
              <a:defRPr kumimoji="1" sz="1517">
                <a:solidFill>
                  <a:schemeClr val="tx1"/>
                </a:solidFill>
                <a:latin typeface="+mn-ea"/>
                <a:ea typeface="+mn-ea"/>
                <a:cs typeface="HGP創英角ｺﾞｼｯｸUB" pitchFamily="50" charset="-128"/>
              </a:defRPr>
            </a:lvl5pPr>
            <a:lvl6pPr marL="1976123" indent="-179674" algn="l" rtl="0" eaLnBrk="1" fontAlgn="base" hangingPunct="1">
              <a:spcBef>
                <a:spcPct val="20000"/>
              </a:spcBef>
              <a:spcAft>
                <a:spcPct val="0"/>
              </a:spcAft>
              <a:buChar char="»"/>
              <a:defRPr kumimoji="1" sz="1625">
                <a:solidFill>
                  <a:schemeClr val="tx1"/>
                </a:solidFill>
                <a:latin typeface="+mn-lt"/>
                <a:ea typeface="+mn-ea"/>
              </a:defRPr>
            </a:lvl6pPr>
            <a:lvl7pPr marL="2335421" indent="-179674" algn="l" rtl="0" eaLnBrk="1" fontAlgn="base" hangingPunct="1">
              <a:spcBef>
                <a:spcPct val="20000"/>
              </a:spcBef>
              <a:spcAft>
                <a:spcPct val="0"/>
              </a:spcAft>
              <a:buChar char="»"/>
              <a:defRPr kumimoji="1" sz="1625">
                <a:solidFill>
                  <a:schemeClr val="tx1"/>
                </a:solidFill>
                <a:latin typeface="+mn-lt"/>
                <a:ea typeface="+mn-ea"/>
              </a:defRPr>
            </a:lvl7pPr>
            <a:lvl8pPr marL="2694711" indent="-179674" algn="l" rtl="0" eaLnBrk="1" fontAlgn="base" hangingPunct="1">
              <a:spcBef>
                <a:spcPct val="20000"/>
              </a:spcBef>
              <a:spcAft>
                <a:spcPct val="0"/>
              </a:spcAft>
              <a:buChar char="»"/>
              <a:defRPr kumimoji="1" sz="1625">
                <a:solidFill>
                  <a:schemeClr val="tx1"/>
                </a:solidFill>
                <a:latin typeface="+mn-lt"/>
                <a:ea typeface="+mn-ea"/>
              </a:defRPr>
            </a:lvl8pPr>
            <a:lvl9pPr marL="3054008" indent="-179674" algn="l" rtl="0" eaLnBrk="1" fontAlgn="base" hangingPunct="1">
              <a:spcBef>
                <a:spcPct val="20000"/>
              </a:spcBef>
              <a:spcAft>
                <a:spcPct val="0"/>
              </a:spcAft>
              <a:buChar char="»"/>
              <a:defRPr kumimoji="1" sz="1625">
                <a:solidFill>
                  <a:schemeClr val="tx1"/>
                </a:solidFill>
                <a:latin typeface="+mn-lt"/>
                <a:ea typeface="+mn-ea"/>
              </a:defRPr>
            </a:lvl9pPr>
          </a:lstStyle>
          <a:p>
            <a:pPr marL="139708" marR="0" lvl="0" indent="-139708" algn="l" defTabSz="914400" rtl="0" eaLnBrk="1" fontAlgn="base" latinLnBrk="0" hangingPunct="1">
              <a:lnSpc>
                <a:spcPct val="100000"/>
              </a:lnSpc>
              <a:spcBef>
                <a:spcPts val="0"/>
              </a:spcBef>
              <a:spcAft>
                <a:spcPct val="0"/>
              </a:spcAft>
              <a:buClrTx/>
              <a:buSzTx/>
              <a:buFont typeface="Arial" pitchFamily="34" charset="0"/>
              <a:buChar char="•"/>
              <a:tabLst/>
              <a:defRPr/>
            </a:pPr>
            <a:r>
              <a:rPr kumimoji="1" lang="ja-JP" altLang="en-US" sz="2600" b="0" i="0" u="none" strike="noStrike" kern="0" cap="none" spc="0" normalizeH="0" baseline="0" noProof="0" smtClean="0">
                <a:ln>
                  <a:noFill/>
                </a:ln>
                <a:solidFill>
                  <a:sysClr val="windowText" lastClr="000000"/>
                </a:solidFill>
                <a:effectLst/>
                <a:uLnTx/>
                <a:uFillTx/>
                <a:latin typeface="メイリオ"/>
                <a:ea typeface="メイリオ"/>
              </a:rPr>
              <a:t>冊子（</a:t>
            </a:r>
            <a:r>
              <a:rPr kumimoji="1" lang="en-US" altLang="ja-JP" sz="2600" b="0" i="0" u="none" strike="noStrike" kern="0" cap="none" spc="0" normalizeH="0" baseline="0" noProof="0" smtClean="0">
                <a:ln>
                  <a:noFill/>
                </a:ln>
                <a:solidFill>
                  <a:sysClr val="windowText" lastClr="000000"/>
                </a:solidFill>
                <a:effectLst/>
                <a:uLnTx/>
                <a:uFillTx/>
                <a:latin typeface="メイリオ"/>
                <a:ea typeface="メイリオ"/>
              </a:rPr>
              <a:t>16</a:t>
            </a:r>
            <a:r>
              <a:rPr kumimoji="1" lang="ja-JP" altLang="en-US" sz="2600" b="0" i="0" u="none" strike="noStrike" kern="0" cap="none" spc="0" normalizeH="0" baseline="0" noProof="0" smtClean="0">
                <a:ln>
                  <a:noFill/>
                </a:ln>
                <a:solidFill>
                  <a:sysClr val="windowText" lastClr="000000"/>
                </a:solidFill>
                <a:effectLst/>
                <a:uLnTx/>
                <a:uFillTx/>
                <a:latin typeface="メイリオ"/>
                <a:ea typeface="メイリオ"/>
              </a:rPr>
              <a:t>ページ）の制作</a:t>
            </a:r>
            <a:endParaRPr kumimoji="1" lang="en-US" altLang="ja-JP" sz="2600" b="0" i="0" u="none" strike="noStrike" kern="0" cap="none" spc="0" normalizeH="0" baseline="0" noProof="0" smtClean="0">
              <a:ln>
                <a:noFill/>
              </a:ln>
              <a:solidFill>
                <a:sysClr val="windowText" lastClr="000000"/>
              </a:solidFill>
              <a:effectLst/>
              <a:uLnTx/>
              <a:uFillTx/>
              <a:latin typeface="メイリオ"/>
              <a:ea typeface="メイリオ"/>
            </a:endParaRPr>
          </a:p>
          <a:p>
            <a:pPr marL="354226" marR="0" lvl="1" indent="-144691" algn="l" defTabSz="914400" rtl="0" eaLnBrk="1" fontAlgn="base" latinLnBrk="0" hangingPunct="1">
              <a:lnSpc>
                <a:spcPct val="100000"/>
              </a:lnSpc>
              <a:spcBef>
                <a:spcPts val="0"/>
              </a:spcBef>
              <a:spcAft>
                <a:spcPct val="0"/>
              </a:spcAft>
              <a:buClrTx/>
              <a:buSzTx/>
              <a:buFont typeface="Arial" pitchFamily="34" charset="0"/>
              <a:buChar char="•"/>
              <a:tabLst/>
              <a:defRPr/>
            </a:pPr>
            <a:r>
              <a:rPr kumimoji="1" lang="ja-JP" altLang="en-US" sz="2167" b="0" i="0" u="none" strike="noStrike" kern="0" cap="none" spc="0" normalizeH="0" baseline="0" noProof="0" smtClean="0">
                <a:ln>
                  <a:noFill/>
                </a:ln>
                <a:solidFill>
                  <a:sysClr val="windowText" lastClr="000000"/>
                </a:solidFill>
                <a:effectLst/>
                <a:uLnTx/>
                <a:uFillTx/>
                <a:latin typeface="メイリオ"/>
                <a:ea typeface="メイリオ"/>
              </a:rPr>
              <a:t>日本語版：　</a:t>
            </a:r>
            <a:r>
              <a:rPr kumimoji="1" lang="en-US" altLang="ja-JP" sz="2167" b="0" i="0" u="none" strike="noStrike" kern="0" cap="none" spc="0" normalizeH="0" baseline="0" noProof="0" smtClean="0">
                <a:ln>
                  <a:noFill/>
                </a:ln>
                <a:solidFill>
                  <a:sysClr val="windowText" lastClr="000000"/>
                </a:solidFill>
                <a:effectLst/>
                <a:uLnTx/>
                <a:uFillTx/>
                <a:latin typeface="メイリオ"/>
                <a:ea typeface="メイリオ"/>
              </a:rPr>
              <a:t>2000</a:t>
            </a:r>
            <a:r>
              <a:rPr kumimoji="1" lang="ja-JP" altLang="en-US" sz="2167" b="0" i="0" u="none" strike="noStrike" kern="0" cap="none" spc="0" normalizeH="0" baseline="0" noProof="0" smtClean="0">
                <a:ln>
                  <a:noFill/>
                </a:ln>
                <a:solidFill>
                  <a:sysClr val="windowText" lastClr="000000"/>
                </a:solidFill>
                <a:effectLst/>
                <a:uLnTx/>
                <a:uFillTx/>
                <a:latin typeface="メイリオ"/>
                <a:ea typeface="メイリオ"/>
              </a:rPr>
              <a:t>部印刷</a:t>
            </a:r>
            <a:endParaRPr kumimoji="1" lang="en-US" altLang="ja-JP" sz="2167" b="0" i="0" u="none" strike="noStrike" kern="0" cap="none" spc="0" normalizeH="0" baseline="0" noProof="0" smtClean="0">
              <a:ln>
                <a:noFill/>
              </a:ln>
              <a:solidFill>
                <a:sysClr val="windowText" lastClr="000000"/>
              </a:solidFill>
              <a:effectLst/>
              <a:uLnTx/>
              <a:uFillTx/>
              <a:latin typeface="メイリオ"/>
              <a:ea typeface="メイリオ"/>
            </a:endParaRPr>
          </a:p>
          <a:p>
            <a:pPr marL="354226" marR="0" lvl="1" indent="-144691" algn="l" defTabSz="914400" rtl="0" eaLnBrk="1" fontAlgn="base" latinLnBrk="0" hangingPunct="1">
              <a:lnSpc>
                <a:spcPct val="100000"/>
              </a:lnSpc>
              <a:spcBef>
                <a:spcPts val="0"/>
              </a:spcBef>
              <a:spcAft>
                <a:spcPct val="0"/>
              </a:spcAft>
              <a:buClrTx/>
              <a:buSzTx/>
              <a:buFont typeface="Arial" pitchFamily="34" charset="0"/>
              <a:buChar char="•"/>
              <a:tabLst/>
              <a:defRPr/>
            </a:pPr>
            <a:r>
              <a:rPr kumimoji="1" lang="ja-JP" altLang="en-US" sz="2167" b="0" i="0" u="none" strike="noStrike" kern="0" cap="none" spc="0" normalizeH="0" baseline="0" noProof="0" smtClean="0">
                <a:ln>
                  <a:noFill/>
                </a:ln>
                <a:solidFill>
                  <a:sysClr val="windowText" lastClr="000000"/>
                </a:solidFill>
                <a:effectLst/>
                <a:uLnTx/>
                <a:uFillTx/>
                <a:latin typeface="メイリオ"/>
                <a:ea typeface="メイリオ"/>
              </a:rPr>
              <a:t>英語版：　　</a:t>
            </a:r>
            <a:r>
              <a:rPr kumimoji="1" lang="en-US" altLang="ja-JP" sz="2167" b="0" i="0" u="none" strike="noStrike" kern="0" cap="none" spc="0" normalizeH="0" baseline="0" noProof="0" smtClean="0">
                <a:ln>
                  <a:noFill/>
                </a:ln>
                <a:solidFill>
                  <a:sysClr val="windowText" lastClr="000000"/>
                </a:solidFill>
                <a:effectLst/>
                <a:uLnTx/>
                <a:uFillTx/>
                <a:latin typeface="メイリオ"/>
                <a:ea typeface="メイリオ"/>
              </a:rPr>
              <a:t>1000</a:t>
            </a:r>
            <a:r>
              <a:rPr kumimoji="1" lang="ja-JP" altLang="en-US" sz="2167" b="0" i="0" u="none" strike="noStrike" kern="0" cap="none" spc="0" normalizeH="0" baseline="0" noProof="0" smtClean="0">
                <a:ln>
                  <a:noFill/>
                </a:ln>
                <a:solidFill>
                  <a:sysClr val="windowText" lastClr="000000"/>
                </a:solidFill>
                <a:effectLst/>
                <a:uLnTx/>
                <a:uFillTx/>
                <a:latin typeface="メイリオ"/>
                <a:ea typeface="メイリオ"/>
              </a:rPr>
              <a:t>部印刷</a:t>
            </a:r>
            <a:endParaRPr kumimoji="1" lang="en-US" altLang="ja-JP" sz="2167" b="0" i="0" u="none" strike="noStrike" kern="0" cap="none" spc="0" normalizeH="0" baseline="0" noProof="0" smtClean="0">
              <a:ln>
                <a:noFill/>
              </a:ln>
              <a:solidFill>
                <a:sysClr val="windowText" lastClr="000000"/>
              </a:solidFill>
              <a:effectLst/>
              <a:uLnTx/>
              <a:uFillTx/>
              <a:latin typeface="メイリオ"/>
              <a:ea typeface="メイリオ"/>
            </a:endParaRPr>
          </a:p>
          <a:p>
            <a:pPr marL="354226" marR="0" lvl="1" indent="-144691" algn="l" defTabSz="914400" rtl="0" eaLnBrk="1" fontAlgn="base" latinLnBrk="0" hangingPunct="1">
              <a:lnSpc>
                <a:spcPct val="100000"/>
              </a:lnSpc>
              <a:spcBef>
                <a:spcPts val="0"/>
              </a:spcBef>
              <a:spcAft>
                <a:spcPct val="0"/>
              </a:spcAft>
              <a:buClrTx/>
              <a:buSzTx/>
              <a:buFont typeface="Arial" pitchFamily="34" charset="0"/>
              <a:buChar char="•"/>
              <a:tabLst/>
              <a:defRPr/>
            </a:pPr>
            <a:r>
              <a:rPr kumimoji="1" lang="ja-JP" altLang="en-US" sz="2167" b="0" i="0" u="none" strike="noStrike" kern="0" cap="none" spc="0" normalizeH="0" baseline="0" noProof="0" smtClean="0">
                <a:ln>
                  <a:noFill/>
                </a:ln>
                <a:solidFill>
                  <a:sysClr val="windowText" lastClr="000000"/>
                </a:solidFill>
                <a:effectLst/>
                <a:uLnTx/>
                <a:uFillTx/>
                <a:latin typeface="メイリオ"/>
                <a:ea typeface="メイリオ"/>
              </a:rPr>
              <a:t>共に</a:t>
            </a:r>
            <a:r>
              <a:rPr kumimoji="1" lang="en-US" altLang="ja-JP" sz="2167" b="0" i="0" u="none" strike="noStrike" kern="0" cap="none" spc="0" normalizeH="0" baseline="0" noProof="0" smtClean="0">
                <a:ln>
                  <a:noFill/>
                </a:ln>
                <a:solidFill>
                  <a:sysClr val="windowText" lastClr="000000"/>
                </a:solidFill>
                <a:effectLst/>
                <a:uLnTx/>
                <a:uFillTx/>
                <a:latin typeface="メイリオ"/>
                <a:ea typeface="メイリオ"/>
              </a:rPr>
              <a:t>pdf</a:t>
            </a:r>
            <a:r>
              <a:rPr kumimoji="1" lang="ja-JP" altLang="en-US" sz="2167" b="0" i="0" u="none" strike="noStrike" kern="0" cap="none" spc="0" normalizeH="0" baseline="0" noProof="0" smtClean="0">
                <a:ln>
                  <a:noFill/>
                </a:ln>
                <a:solidFill>
                  <a:sysClr val="windowText" lastClr="000000"/>
                </a:solidFill>
                <a:effectLst/>
                <a:uLnTx/>
                <a:uFillTx/>
                <a:latin typeface="メイリオ"/>
                <a:ea typeface="メイリオ"/>
              </a:rPr>
              <a:t>ファイルでの開示も（</a:t>
            </a:r>
            <a:r>
              <a:rPr kumimoji="1" lang="en-US" altLang="ja-JP" sz="2167" b="0" i="0" u="none" strike="noStrike" kern="0" cap="none" spc="0" normalizeH="0" baseline="0" noProof="0" smtClean="0">
                <a:ln>
                  <a:noFill/>
                </a:ln>
                <a:solidFill>
                  <a:sysClr val="windowText" lastClr="000000"/>
                </a:solidFill>
                <a:effectLst/>
                <a:uLnTx/>
                <a:uFillTx/>
                <a:latin typeface="メイリオ"/>
                <a:ea typeface="メイリオ"/>
              </a:rPr>
              <a:t>CC-0</a:t>
            </a:r>
            <a:r>
              <a:rPr kumimoji="1" lang="ja-JP" altLang="en-US" sz="2167" b="0" i="0" u="none" strike="noStrike" kern="0" cap="none" spc="0" normalizeH="0" baseline="0" noProof="0" smtClean="0">
                <a:ln>
                  <a:noFill/>
                </a:ln>
                <a:solidFill>
                  <a:sysClr val="windowText" lastClr="000000"/>
                </a:solidFill>
                <a:effectLst/>
                <a:uLnTx/>
                <a:uFillTx/>
                <a:latin typeface="メイリオ"/>
                <a:ea typeface="メイリオ"/>
              </a:rPr>
              <a:t>）実施</a:t>
            </a:r>
            <a:endParaRPr kumimoji="1" lang="en-US" altLang="ja-JP" sz="2167" b="0" i="0" u="none" strike="noStrike" kern="0" cap="none" spc="0" normalizeH="0" baseline="0" noProof="0" smtClean="0">
              <a:ln>
                <a:noFill/>
              </a:ln>
              <a:solidFill>
                <a:sysClr val="windowText" lastClr="000000"/>
              </a:solidFill>
              <a:effectLst/>
              <a:uLnTx/>
              <a:uFillTx/>
              <a:latin typeface="メイリオ"/>
              <a:ea typeface="メイリオ"/>
            </a:endParaRPr>
          </a:p>
          <a:p>
            <a:pPr marL="139708" marR="0" lvl="0" indent="-139708" algn="l" defTabSz="914400" rtl="0" eaLnBrk="1" fontAlgn="base" latinLnBrk="0" hangingPunct="1">
              <a:lnSpc>
                <a:spcPct val="100000"/>
              </a:lnSpc>
              <a:spcBef>
                <a:spcPts val="0"/>
              </a:spcBef>
              <a:spcAft>
                <a:spcPct val="0"/>
              </a:spcAft>
              <a:buClrTx/>
              <a:buSzTx/>
              <a:buFont typeface="Arial" pitchFamily="34" charset="0"/>
              <a:buChar char="•"/>
              <a:tabLst/>
              <a:defRPr/>
            </a:pPr>
            <a:r>
              <a:rPr kumimoji="1" lang="ja-JP" altLang="en-US" sz="2600" b="0" i="0" u="none" strike="noStrike" kern="0" cap="none" spc="0" normalizeH="0" baseline="0" noProof="0" smtClean="0">
                <a:ln>
                  <a:noFill/>
                </a:ln>
                <a:solidFill>
                  <a:sysClr val="windowText" lastClr="000000"/>
                </a:solidFill>
                <a:effectLst/>
                <a:uLnTx/>
                <a:uFillTx/>
                <a:latin typeface="メイリオ"/>
                <a:ea typeface="メイリオ"/>
              </a:rPr>
              <a:t>サプライチェーン間での意思疎通に活用されるのみならず、社内教育に使われるなどのケースもみられる</a:t>
            </a:r>
            <a:endParaRPr kumimoji="1" lang="en-US" altLang="ja-JP" sz="2600" b="0" i="0" u="none" strike="noStrike" kern="0" cap="none" spc="0" normalizeH="0" baseline="0" noProof="0" smtClean="0">
              <a:ln>
                <a:noFill/>
              </a:ln>
              <a:solidFill>
                <a:sysClr val="windowText" lastClr="000000"/>
              </a:solidFill>
              <a:effectLst/>
              <a:uLnTx/>
              <a:uFillTx/>
              <a:latin typeface="メイリオ"/>
              <a:ea typeface="メイリオ"/>
            </a:endParaRPr>
          </a:p>
          <a:p>
            <a:pPr marL="139708" marR="0" lvl="0" indent="-139708" algn="l" defTabSz="914400" rtl="0" eaLnBrk="1" fontAlgn="base" latinLnBrk="0" hangingPunct="1">
              <a:lnSpc>
                <a:spcPct val="100000"/>
              </a:lnSpc>
              <a:spcBef>
                <a:spcPts val="0"/>
              </a:spcBef>
              <a:spcAft>
                <a:spcPct val="0"/>
              </a:spcAft>
              <a:buClrTx/>
              <a:buSzTx/>
              <a:buFont typeface="Arial" pitchFamily="34" charset="0"/>
              <a:buChar char="•"/>
              <a:tabLst/>
              <a:defRPr/>
            </a:pPr>
            <a:r>
              <a:rPr kumimoji="1" lang="en-US" altLang="ja-JP" sz="2600" b="0" i="0" u="none" strike="noStrike" kern="0" cap="none" spc="0" normalizeH="0" baseline="0" noProof="0" smtClean="0">
                <a:ln>
                  <a:noFill/>
                </a:ln>
                <a:solidFill>
                  <a:sysClr val="windowText" lastClr="000000"/>
                </a:solidFill>
                <a:effectLst/>
                <a:uLnTx/>
                <a:uFillTx/>
                <a:latin typeface="メイリオ"/>
                <a:ea typeface="メイリオ"/>
              </a:rPr>
              <a:t>Open Source Summit Japan</a:t>
            </a:r>
            <a:r>
              <a:rPr kumimoji="1" lang="ja-JP" altLang="en-US" sz="2600" b="0" i="0" u="none" strike="noStrike" kern="0" cap="none" spc="0" normalizeH="0" baseline="0" noProof="0" smtClean="0">
                <a:ln>
                  <a:noFill/>
                </a:ln>
                <a:solidFill>
                  <a:sysClr val="windowText" lastClr="000000"/>
                </a:solidFill>
                <a:effectLst/>
                <a:uLnTx/>
                <a:uFillTx/>
                <a:latin typeface="メイリオ"/>
                <a:ea typeface="メイリオ"/>
              </a:rPr>
              <a:t>などでも配布を予定</a:t>
            </a:r>
            <a:endParaRPr kumimoji="1" lang="en-US" altLang="ja-JP" sz="2600" b="0" i="0" u="none" strike="noStrike" kern="0" cap="none" spc="0" normalizeH="0" baseline="0" noProof="0" smtClean="0">
              <a:ln>
                <a:noFill/>
              </a:ln>
              <a:solidFill>
                <a:sysClr val="windowText" lastClr="000000"/>
              </a:solidFill>
              <a:effectLst/>
              <a:uLnTx/>
              <a:uFillTx/>
              <a:latin typeface="メイリオ"/>
              <a:ea typeface="メイリオ"/>
            </a:endParaRPr>
          </a:p>
          <a:p>
            <a:pPr marL="139708" marR="0" lvl="0" indent="-139708" algn="l" defTabSz="914400" rtl="0" eaLnBrk="1" fontAlgn="base" latinLnBrk="0" hangingPunct="1">
              <a:lnSpc>
                <a:spcPct val="100000"/>
              </a:lnSpc>
              <a:spcBef>
                <a:spcPts val="0"/>
              </a:spcBef>
              <a:spcAft>
                <a:spcPct val="0"/>
              </a:spcAft>
              <a:buClrTx/>
              <a:buSzTx/>
              <a:buFont typeface="Arial" pitchFamily="34" charset="0"/>
              <a:buChar char="•"/>
              <a:tabLst/>
              <a:defRPr/>
            </a:pPr>
            <a:endParaRPr kumimoji="1" lang="en-US" altLang="ja-JP" sz="2600" b="0" i="0" u="none" strike="noStrike" kern="0" cap="none" spc="0" normalizeH="0" baseline="0" noProof="0" smtClean="0">
              <a:ln>
                <a:noFill/>
              </a:ln>
              <a:solidFill>
                <a:sysClr val="windowText" lastClr="000000"/>
              </a:solidFill>
              <a:effectLst/>
              <a:uLnTx/>
              <a:uFillTx/>
              <a:latin typeface="メイリオ"/>
              <a:ea typeface="メイリオ"/>
            </a:endParaRPr>
          </a:p>
          <a:p>
            <a:pPr marL="139708" marR="0" lvl="0" indent="-139708" algn="l" defTabSz="914400" rtl="0" eaLnBrk="1" fontAlgn="base" latinLnBrk="0" hangingPunct="1">
              <a:lnSpc>
                <a:spcPct val="100000"/>
              </a:lnSpc>
              <a:spcBef>
                <a:spcPts val="0"/>
              </a:spcBef>
              <a:spcAft>
                <a:spcPct val="0"/>
              </a:spcAft>
              <a:buClrTx/>
              <a:buSzTx/>
              <a:buFont typeface="Arial" pitchFamily="34" charset="0"/>
              <a:buChar char="•"/>
              <a:tabLst/>
              <a:defRPr/>
            </a:pPr>
            <a:r>
              <a:rPr kumimoji="1" lang="ja-JP" altLang="en-US" sz="2600" b="0" i="0" u="none" strike="noStrike" kern="0" cap="none" spc="0" normalizeH="0" baseline="0" noProof="0" smtClean="0">
                <a:ln>
                  <a:noFill/>
                </a:ln>
                <a:solidFill>
                  <a:sysClr val="windowText" lastClr="000000"/>
                </a:solidFill>
                <a:effectLst/>
                <a:uLnTx/>
                <a:uFillTx/>
                <a:latin typeface="メイリオ"/>
                <a:ea typeface="メイリオ"/>
              </a:rPr>
              <a:t>中国語版の用意を進めている</a:t>
            </a:r>
            <a:endParaRPr kumimoji="1" lang="en-US" altLang="ja-JP" sz="2600" b="0" i="0" u="none" strike="noStrike" kern="0" cap="none" spc="0" normalizeH="0" baseline="0" noProof="0" dirty="0">
              <a:ln>
                <a:noFill/>
              </a:ln>
              <a:solidFill>
                <a:sysClr val="windowText" lastClr="000000"/>
              </a:solidFill>
              <a:effectLst/>
              <a:uLnTx/>
              <a:uFillTx/>
              <a:latin typeface="メイリオ"/>
              <a:ea typeface="メイリオ"/>
            </a:endParaRPr>
          </a:p>
        </p:txBody>
      </p:sp>
      <p:pic>
        <p:nvPicPr>
          <p:cNvPr id="13" name="図 12" descr="スクリーンショット が含まれている画像&#10;&#10;非常に高い精度で生成された説明">
            <a:extLst>
              <a:ext uri="{FF2B5EF4-FFF2-40B4-BE49-F238E27FC236}">
                <a16:creationId xmlns:a16="http://schemas.microsoft.com/office/drawing/2014/main" xmlns="" id="{67E3D24D-4445-49F6-95AF-62207C08D8C5}"/>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50489" y="1556792"/>
            <a:ext cx="2999788" cy="421246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129898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495301" y="1582044"/>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chemeClr val="dk2"/>
              </a:buClr>
              <a:buSzPct val="25000"/>
              <a:buFont typeface="Roboto"/>
              <a:buNone/>
            </a:pPr>
            <a:r>
              <a:rPr lang="en-US" altLang="ja-JP" sz="3200" dirty="0">
                <a:latin typeface="メイリオ" panose="020B0604030504040204" pitchFamily="50" charset="-128"/>
                <a:ea typeface="メイリオ" panose="020B0604030504040204" pitchFamily="50" charset="-128"/>
                <a:cs typeface="メイリオ" panose="020B0604030504040204" pitchFamily="50" charset="-128"/>
              </a:rPr>
              <a:t>1</a:t>
            </a:r>
            <a:r>
              <a:rPr lang="en-US" altLang="ja-JP" sz="3200" dirty="0" smtClean="0">
                <a:latin typeface="メイリオ" panose="020B0604030504040204" pitchFamily="50" charset="-128"/>
                <a:ea typeface="メイリオ" panose="020B0604030504040204" pitchFamily="50" charset="-128"/>
                <a:cs typeface="メイリオ" panose="020B0604030504040204" pitchFamily="50" charset="-128"/>
              </a:rPr>
              <a:t>.</a:t>
            </a:r>
            <a:r>
              <a:rPr lang="ja-JP" altLang="en-US" sz="3200" dirty="0" smtClean="0">
                <a:latin typeface="メイリオ" panose="020B0604030504040204" pitchFamily="50" charset="-128"/>
                <a:ea typeface="メイリオ" panose="020B0604030504040204" pitchFamily="50" charset="-128"/>
                <a:cs typeface="メイリオ" panose="020B0604030504040204" pitchFamily="50" charset="-128"/>
              </a:rPr>
              <a:t>活動概要</a:t>
            </a:r>
            <a:endParaRPr lang="en-US" sz="3200" b="0" i="0" u="none" strike="noStrike" cap="none" dirty="0">
              <a:solidFill>
                <a:schemeClr val="dk2"/>
              </a:solidFill>
              <a:latin typeface="メイリオ" panose="020B0604030504040204" pitchFamily="50" charset="-128"/>
              <a:ea typeface="メイリオ" panose="020B0604030504040204" pitchFamily="50" charset="-128"/>
              <a:cs typeface="メイリオ" panose="020B0604030504040204" pitchFamily="50" charset="-128"/>
              <a:sym typeface="Roboto"/>
            </a:endParaRPr>
          </a:p>
        </p:txBody>
      </p:sp>
      <p:sp>
        <p:nvSpPr>
          <p:cNvPr id="2" name="テキスト プレースホルダー 1"/>
          <p:cNvSpPr>
            <a:spLocks noGrp="1"/>
          </p:cNvSpPr>
          <p:nvPr>
            <p:ph type="body" idx="1"/>
          </p:nvPr>
        </p:nvSpPr>
        <p:spPr>
          <a:xfrm>
            <a:off x="495301" y="2656657"/>
            <a:ext cx="8915399" cy="4876799"/>
          </a:xfrm>
        </p:spPr>
        <p:txBody>
          <a:bodyPr/>
          <a:lstStyle/>
          <a:p>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メンバー</a:t>
            </a:r>
            <a:endParaRPr kumimoji="1" lang="en-US" altLang="ja-JP" dirty="0">
              <a:latin typeface="メイリオ" panose="020B0604030504040204" pitchFamily="50" charset="-128"/>
              <a:ea typeface="メイリオ" panose="020B0604030504040204" pitchFamily="50" charset="-128"/>
              <a:cs typeface="メイリオ" panose="020B0604030504040204" pitchFamily="50" charset="-128"/>
            </a:endParaRPr>
          </a:p>
          <a:p>
            <a:pPr lvl="1"/>
            <a:r>
              <a:rPr kumimoji="1"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小泉、福地</a:t>
            </a:r>
            <a:endParaRPr kumimoji="1" lang="en-US" altLang="ja-JP" dirty="0" smtClean="0">
              <a:latin typeface="メイリオ" panose="020B0604030504040204" pitchFamily="50" charset="-128"/>
              <a:ea typeface="メイリオ" panose="020B0604030504040204" pitchFamily="50" charset="-128"/>
              <a:cs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cs typeface="メイリオ" panose="020B0604030504040204" pitchFamily="50" charset="-128"/>
              </a:rPr>
              <a:t>岩田</a:t>
            </a:r>
            <a:r>
              <a:rPr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（報告者）</a:t>
            </a:r>
            <a:endParaRPr kumimoji="1" lang="en-US" altLang="ja-JP" dirty="0" smtClean="0">
              <a:latin typeface="メイリオ" panose="020B0604030504040204" pitchFamily="50" charset="-128"/>
              <a:ea typeface="メイリオ" panose="020B0604030504040204" pitchFamily="50" charset="-128"/>
              <a:cs typeface="メイリオ" panose="020B0604030504040204" pitchFamily="50" charset="-128"/>
            </a:endParaRPr>
          </a:p>
          <a:p>
            <a:r>
              <a:rPr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活動</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状況</a:t>
            </a:r>
            <a:endParaRPr lang="en-US" altLang="ja-JP" dirty="0">
              <a:latin typeface="メイリオ" panose="020B0604030504040204" pitchFamily="50" charset="-128"/>
              <a:ea typeface="メイリオ" panose="020B0604030504040204" pitchFamily="50" charset="-128"/>
              <a:cs typeface="メイリオ" panose="020B0604030504040204" pitchFamily="50" charset="-128"/>
            </a:endParaRPr>
          </a:p>
          <a:p>
            <a:pPr lvl="1"/>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F2F</a:t>
            </a: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会議</a:t>
            </a:r>
            <a:r>
              <a:rPr kumimoji="1"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a:t>
            </a:r>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4</a:t>
            </a:r>
            <a:r>
              <a:rPr kumimoji="1"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回</a:t>
            </a: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　</a:t>
            </a:r>
            <a:r>
              <a:rPr kumimoji="1" lang="en-US" altLang="ja-JP" dirty="0" smtClean="0">
                <a:latin typeface="メイリオ" panose="020B0604030504040204" pitchFamily="50" charset="-128"/>
                <a:ea typeface="メイリオ" panose="020B0604030504040204" pitchFamily="50" charset="-128"/>
                <a:cs typeface="メイリオ" panose="020B0604030504040204" pitchFamily="50" charset="-128"/>
              </a:rPr>
              <a:t>5/13､6/4､6/24､7/9</a:t>
            </a:r>
            <a:r>
              <a:rPr kumimoji="1"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a:t>
            </a:r>
            <a:r>
              <a:rPr kumimoji="1" lang="en-US" altLang="ja-JP" dirty="0" smtClean="0">
                <a:latin typeface="メイリオ" panose="020B0604030504040204" pitchFamily="50" charset="-128"/>
                <a:ea typeface="メイリオ" panose="020B0604030504040204" pitchFamily="50" charset="-128"/>
                <a:cs typeface="メイリオ" panose="020B0604030504040204" pitchFamily="50" charset="-128"/>
              </a:rPr>
              <a:t>@</a:t>
            </a:r>
            <a:r>
              <a:rPr kumimoji="1"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日立</a:t>
            </a:r>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a:t>
            </a:r>
          </a:p>
          <a:p>
            <a:pPr lvl="1"/>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共通</a:t>
            </a:r>
            <a:r>
              <a:rPr lang="ja-JP" altLang="en-US"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教育資料のシンプル・</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バージョンの</a:t>
            </a:r>
            <a:r>
              <a:rPr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詳細の検討、作成</a:t>
            </a:r>
            <a:endParaRPr lang="en-US" altLang="ja-JP" dirty="0">
              <a:latin typeface="メイリオ" panose="020B0604030504040204" pitchFamily="50" charset="-128"/>
              <a:ea typeface="メイリオ" panose="020B0604030504040204" pitchFamily="50" charset="-128"/>
              <a:cs typeface="メイリオ" panose="020B0604030504040204" pitchFamily="50" charset="-128"/>
            </a:endParaRPr>
          </a:p>
          <a:p>
            <a:pPr lvl="1"/>
            <a:r>
              <a:rPr kumimoji="1" lang="ja-JP" altLang="en-US" dirty="0" smtClean="0">
                <a:latin typeface="メイリオ" panose="020B0604030504040204" pitchFamily="50" charset="-128"/>
                <a:ea typeface="メイリオ" panose="020B0604030504040204" pitchFamily="50" charset="-128"/>
                <a:cs typeface="メイリオ" panose="020B0604030504040204" pitchFamily="50" charset="-128"/>
              </a:rPr>
              <a:t>全体</a:t>
            </a: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会合調整</a:t>
            </a:r>
            <a:endParaRPr kumimoji="1" lang="en-US" altLang="ja-JP" dirty="0">
              <a:latin typeface="メイリオ" panose="020B0604030504040204" pitchFamily="50" charset="-128"/>
              <a:ea typeface="メイリオ" panose="020B0604030504040204" pitchFamily="50" charset="-128"/>
              <a:cs typeface="メイリオ" panose="020B0604030504040204" pitchFamily="50" charset="-128"/>
            </a:endParaRPr>
          </a:p>
          <a:p>
            <a:pPr marL="129541" indent="0">
              <a:buNone/>
            </a:pPr>
            <a:endParaRPr kumimoji="1" lang="ja-JP" altLang="en-US"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5" name="タイトル 1"/>
          <p:cNvSpPr txBox="1">
            <a:spLocks/>
          </p:cNvSpPr>
          <p:nvPr/>
        </p:nvSpPr>
        <p:spPr>
          <a:xfrm>
            <a:off x="647701" y="685801"/>
            <a:ext cx="8915399" cy="990599"/>
          </a:xfrm>
          <a:prstGeom prst="rect">
            <a:avLst/>
          </a:prstGeom>
          <a:noFill/>
          <a:ln>
            <a:noFill/>
          </a:ln>
        </p:spPr>
        <p:txBody>
          <a:bodyPr lIns="91425" tIns="91425" rIns="91425" bIns="91425" anchor="ctr"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2"/>
              </a:buClr>
              <a:buFont typeface="Roboto"/>
              <a:buNone/>
              <a:defRPr sz="4000" b="0" i="0" u="none" strike="noStrike" cap="none">
                <a:solidFill>
                  <a:schemeClr val="dk2"/>
                </a:solidFill>
                <a:latin typeface="Roboto"/>
                <a:ea typeface="Roboto"/>
                <a:cs typeface="Roboto"/>
                <a:sym typeface="Robot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ja-JP" altLang="en-US" sz="3323" dirty="0" smtClean="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役割向け</a:t>
            </a:r>
            <a:r>
              <a:rPr lang="ja-JP" altLang="en-US"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教育資料 </a:t>
            </a:r>
            <a:r>
              <a:rPr lang="en-US" altLang="ja-JP" sz="3323" dirty="0" smtClean="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SWG</a:t>
            </a:r>
            <a:endParaRPr kumimoji="1" lang="ja-JP" altLang="en-US" sz="2585" dirty="0">
              <a:latin typeface="メイリオ" panose="020B0604030504040204" pitchFamily="50" charset="-128"/>
              <a:ea typeface="メイリオ" panose="020B0604030504040204" pitchFamily="50" charset="-128"/>
              <a:cs typeface="メイリオ" panose="020B0604030504040204" pitchFamily="50" charset="-128"/>
            </a:endParaRPr>
          </a:p>
        </p:txBody>
      </p:sp>
    </p:spTree>
    <p:extLst>
      <p:ext uri="{BB962C8B-B14F-4D97-AF65-F5344CB8AC3E}">
        <p14:creationId xmlns:p14="http://schemas.microsoft.com/office/powerpoint/2010/main" val="18629952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495301" y="605409"/>
            <a:ext cx="8915399" cy="1887487"/>
          </a:xfrm>
          <a:prstGeom prst="rect">
            <a:avLst/>
          </a:prstGeom>
          <a:noFill/>
          <a:ln>
            <a:noFill/>
          </a:ln>
        </p:spPr>
        <p:txBody>
          <a:bodyPr lIns="91425" tIns="45700" rIns="91425" bIns="45700" anchor="ctr" anchorCtr="0">
            <a:noAutofit/>
          </a:bodyPr>
          <a:lstStyle/>
          <a:p>
            <a:pPr>
              <a:buSzPct val="25000"/>
            </a:pPr>
            <a:r>
              <a:rPr lang="en-US" altLang="ja-JP" dirty="0">
                <a:latin typeface="メイリオ" panose="020B0604030504040204" pitchFamily="50" charset="-128"/>
                <a:ea typeface="メイリオ" panose="020B0604030504040204" pitchFamily="50" charset="-128"/>
                <a:cs typeface="メイリオ" panose="020B0604030504040204" pitchFamily="50" charset="-128"/>
              </a:rPr>
              <a:t>2</a:t>
            </a:r>
            <a:r>
              <a:rPr lang="en-US" altLang="ja-JP" dirty="0" smtClean="0">
                <a:latin typeface="メイリオ" panose="020B0604030504040204" pitchFamily="50" charset="-128"/>
                <a:ea typeface="メイリオ" panose="020B0604030504040204" pitchFamily="50" charset="-128"/>
                <a:cs typeface="メイリオ" panose="020B0604030504040204" pitchFamily="50" charset="-128"/>
              </a:rPr>
              <a:t>. </a:t>
            </a:r>
            <a:r>
              <a:rPr lang="ja-JP" altLang="en-US" sz="3600" dirty="0" smtClean="0">
                <a:latin typeface="メイリオ" panose="020B0604030504040204" pitchFamily="50" charset="-128"/>
                <a:ea typeface="メイリオ" panose="020B0604030504040204" pitchFamily="50" charset="-128"/>
                <a:cs typeface="メイリオ" panose="020B0604030504040204" pitchFamily="50" charset="-128"/>
              </a:rPr>
              <a:t>４社の事例の分析と提案</a:t>
            </a:r>
            <a:r>
              <a:rPr lang="en-US" altLang="ja-JP" sz="3600" dirty="0">
                <a:latin typeface="メイリオ" panose="020B0604030504040204" pitchFamily="50" charset="-128"/>
                <a:ea typeface="メイリオ" panose="020B0604030504040204" pitchFamily="50" charset="-128"/>
                <a:cs typeface="メイリオ" panose="020B0604030504040204" pitchFamily="50" charset="-128"/>
              </a:rPr>
              <a:t/>
            </a:r>
            <a:br>
              <a:rPr lang="en-US" altLang="ja-JP" sz="3600" dirty="0">
                <a:latin typeface="メイリオ" panose="020B0604030504040204" pitchFamily="50" charset="-128"/>
                <a:ea typeface="メイリオ" panose="020B0604030504040204" pitchFamily="50" charset="-128"/>
                <a:cs typeface="メイリオ" panose="020B0604030504040204" pitchFamily="50" charset="-128"/>
              </a:rPr>
            </a:br>
            <a:endParaRPr lang="en-US" sz="4000" b="0" i="0" u="none" strike="noStrike" cap="none" dirty="0">
              <a:solidFill>
                <a:schemeClr val="dk2"/>
              </a:solidFill>
              <a:latin typeface="メイリオ" panose="020B0604030504040204" pitchFamily="50" charset="-128"/>
              <a:ea typeface="メイリオ" panose="020B0604030504040204" pitchFamily="50" charset="-128"/>
              <a:cs typeface="メイリオ" panose="020B0604030504040204" pitchFamily="50" charset="-128"/>
              <a:sym typeface="Roboto"/>
            </a:endParaRPr>
          </a:p>
        </p:txBody>
      </p:sp>
      <p:sp>
        <p:nvSpPr>
          <p:cNvPr id="5" name="Shape 61"/>
          <p:cNvSpPr txBox="1">
            <a:spLocks noGrp="1"/>
          </p:cNvSpPr>
          <p:nvPr>
            <p:ph type="body" idx="1"/>
          </p:nvPr>
        </p:nvSpPr>
        <p:spPr>
          <a:xfrm>
            <a:off x="506264" y="1844824"/>
            <a:ext cx="8893471" cy="4824536"/>
          </a:xfrm>
          <a:prstGeom prst="rect">
            <a:avLst/>
          </a:prstGeom>
          <a:noFill/>
          <a:ln>
            <a:noFill/>
          </a:ln>
        </p:spPr>
        <p:txBody>
          <a:bodyPr lIns="91425" tIns="45700" rIns="91425" bIns="45700" anchor="t" anchorCtr="0">
            <a:noAutofit/>
          </a:bodyPr>
          <a:lstStyle/>
          <a:p>
            <a:pPr marL="514350" lvl="0" indent="-514350">
              <a:spcBef>
                <a:spcPts val="0"/>
              </a:spcBef>
              <a:buFont typeface="+mj-lt"/>
              <a:buAutoNum type="alphaLcPeriod"/>
            </a:pP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分析結果</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付録</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1.</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参照</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p>
          <a:p>
            <a:pPr marL="514350" lvl="0" indent="-242888">
              <a:spcBef>
                <a:spcPts val="0"/>
              </a:spcBef>
              <a:buFont typeface="+mj-lt"/>
              <a:buAutoNum type="romanLcPeriod"/>
            </a:pPr>
            <a:r>
              <a:rPr lang="en-US" altLang="ja-JP" dirty="0" smtClean="0">
                <a:solidFill>
                  <a:srgbClr val="FF0000"/>
                </a:solidFill>
                <a:latin typeface="メイリオ" panose="020B0604030504040204" pitchFamily="50" charset="-128"/>
                <a:ea typeface="メイリオ" panose="020B0604030504040204" pitchFamily="50" charset="-128"/>
                <a:cs typeface="メイリオ" panose="020B0604030504040204" pitchFamily="50" charset="-128"/>
              </a:rPr>
              <a:t>Spec</a:t>
            </a:r>
            <a:r>
              <a:rPr lang="en-US" altLang="ja-JP" dirty="0">
                <a:solidFill>
                  <a:srgbClr val="FF0000"/>
                </a:solidFill>
                <a:latin typeface="メイリオ" panose="020B0604030504040204" pitchFamily="50" charset="-128"/>
                <a:ea typeface="メイリオ" panose="020B0604030504040204" pitchFamily="50" charset="-128"/>
                <a:cs typeface="メイリオ" panose="020B0604030504040204" pitchFamily="50" charset="-128"/>
              </a:rPr>
              <a:t>.-2.0</a:t>
            </a:r>
            <a:r>
              <a:rPr lang="ja-JP" altLang="en-US" dirty="0">
                <a:solidFill>
                  <a:srgbClr val="FF0000"/>
                </a:solidFill>
                <a:latin typeface="メイリオ" panose="020B0604030504040204" pitchFamily="50" charset="-128"/>
                <a:ea typeface="メイリオ" panose="020B0604030504040204" pitchFamily="50" charset="-128"/>
                <a:cs typeface="メイリオ" panose="020B0604030504040204" pitchFamily="50" charset="-128"/>
              </a:rPr>
              <a:t>を満たすために</a:t>
            </a:r>
            <a:r>
              <a:rPr lang="ja-JP" altLang="en-US" dirty="0" smtClean="0">
                <a:solidFill>
                  <a:srgbClr val="FF0000"/>
                </a:solidFill>
                <a:latin typeface="メイリオ" panose="020B0604030504040204" pitchFamily="50" charset="-128"/>
                <a:ea typeface="メイリオ" panose="020B0604030504040204" pitchFamily="50" charset="-128"/>
                <a:cs typeface="メイリオ" panose="020B0604030504040204" pitchFamily="50" charset="-128"/>
              </a:rPr>
              <a:t>ｺﾝﾌﾟﾗｲｱﾝｽﾌﾟﾛｸﾞﾗﾑの</a:t>
            </a:r>
            <a:r>
              <a:rPr lang="ja-JP" altLang="en-US" dirty="0">
                <a:solidFill>
                  <a:srgbClr val="FF0000"/>
                </a:solidFill>
                <a:latin typeface="メイリオ" panose="020B0604030504040204" pitchFamily="50" charset="-128"/>
                <a:ea typeface="メイリオ" panose="020B0604030504040204" pitchFamily="50" charset="-128"/>
                <a:cs typeface="メイリオ" panose="020B0604030504040204" pitchFamily="50" charset="-128"/>
              </a:rPr>
              <a:t>記載は必須</a:t>
            </a:r>
          </a:p>
          <a:p>
            <a:pPr marL="514350" lvl="0" indent="-242888">
              <a:spcBef>
                <a:spcPts val="0"/>
              </a:spcBef>
              <a:buFont typeface="+mj-lt"/>
              <a:buAutoNum type="romanLcPeriod"/>
            </a:pPr>
            <a:r>
              <a:rPr lang="en-US" altLang="ja-JP" dirty="0" smtClean="0">
                <a:solidFill>
                  <a:srgbClr val="FFC000"/>
                </a:solidFill>
                <a:latin typeface="メイリオ" panose="020B0604030504040204" pitchFamily="50" charset="-128"/>
                <a:ea typeface="メイリオ" panose="020B0604030504040204" pitchFamily="50" charset="-128"/>
                <a:cs typeface="メイリオ" panose="020B0604030504040204" pitchFamily="50" charset="-128"/>
              </a:rPr>
              <a:t>Curriculum</a:t>
            </a:r>
            <a:r>
              <a:rPr lang="ja-JP" altLang="en-US" dirty="0" smtClean="0">
                <a:solidFill>
                  <a:srgbClr val="FFC000"/>
                </a:solidFill>
                <a:latin typeface="メイリオ" panose="020B0604030504040204" pitchFamily="50" charset="-128"/>
                <a:ea typeface="メイリオ" panose="020B0604030504040204" pitchFamily="50" charset="-128"/>
                <a:cs typeface="メイリオ" panose="020B0604030504040204" pitchFamily="50" charset="-128"/>
              </a:rPr>
              <a:t>の過不足</a:t>
            </a:r>
            <a:r>
              <a:rPr lang="ja-JP" altLang="en-US" dirty="0">
                <a:solidFill>
                  <a:srgbClr val="FFC000"/>
                </a:solidFill>
                <a:latin typeface="メイリオ" panose="020B0604030504040204" pitchFamily="50" charset="-128"/>
                <a:ea typeface="メイリオ" panose="020B0604030504040204" pitchFamily="50" charset="-128"/>
                <a:cs typeface="メイリオ" panose="020B0604030504040204" pitchFamily="50" charset="-128"/>
              </a:rPr>
              <a:t>を</a:t>
            </a:r>
            <a:r>
              <a:rPr lang="ja-JP" altLang="en-US" dirty="0" smtClean="0">
                <a:solidFill>
                  <a:srgbClr val="FFC000"/>
                </a:solidFill>
                <a:latin typeface="メイリオ" panose="020B0604030504040204" pitchFamily="50" charset="-128"/>
                <a:ea typeface="メイリオ" panose="020B0604030504040204" pitchFamily="50" charset="-128"/>
                <a:cs typeface="メイリオ" panose="020B0604030504040204" pitchFamily="50" charset="-128"/>
              </a:rPr>
              <a:t>配慮</a:t>
            </a:r>
            <a:endParaRPr lang="en-US" altLang="ja-JP" dirty="0" smtClean="0">
              <a:solidFill>
                <a:srgbClr val="FFC000"/>
              </a:solidFill>
              <a:latin typeface="メイリオ" panose="020B0604030504040204" pitchFamily="50" charset="-128"/>
              <a:ea typeface="メイリオ" panose="020B0604030504040204" pitchFamily="50" charset="-128"/>
              <a:cs typeface="メイリオ" panose="020B0604030504040204" pitchFamily="50" charset="-128"/>
            </a:endParaRPr>
          </a:p>
          <a:p>
            <a:pPr marL="514350" indent="-242888">
              <a:spcBef>
                <a:spcPts val="0"/>
              </a:spcBef>
              <a:buFont typeface="+mj-lt"/>
              <a:buAutoNum type="romanLcPeriod"/>
            </a:pPr>
            <a:r>
              <a:rPr lang="ja-JP" altLang="en-US" dirty="0" smtClean="0">
                <a:solidFill>
                  <a:srgbClr val="0070C0"/>
                </a:solidFill>
                <a:latin typeface="メイリオ" panose="020B0604030504040204" pitchFamily="50" charset="-128"/>
                <a:ea typeface="メイリオ" panose="020B0604030504040204" pitchFamily="50" charset="-128"/>
                <a:cs typeface="メイリオ" panose="020B0604030504040204" pitchFamily="50" charset="-128"/>
              </a:rPr>
              <a:t>シンプル･バージョンはパンフフレット</a:t>
            </a:r>
            <a:r>
              <a:rPr lang="ja-JP" altLang="en-US" dirty="0">
                <a:solidFill>
                  <a:srgbClr val="0070C0"/>
                </a:solidFill>
                <a:latin typeface="メイリオ" panose="020B0604030504040204" pitchFamily="50" charset="-128"/>
                <a:ea typeface="メイリオ" panose="020B0604030504040204" pitchFamily="50" charset="-128"/>
                <a:cs typeface="メイリオ" panose="020B0604030504040204" pitchFamily="50" charset="-128"/>
              </a:rPr>
              <a:t>の後続資料の</a:t>
            </a:r>
            <a:r>
              <a:rPr lang="ja-JP" altLang="en-US" dirty="0" smtClean="0">
                <a:solidFill>
                  <a:srgbClr val="0070C0"/>
                </a:solidFill>
                <a:latin typeface="メイリオ" panose="020B0604030504040204" pitchFamily="50" charset="-128"/>
                <a:ea typeface="メイリオ" panose="020B0604030504040204" pitchFamily="50" charset="-128"/>
                <a:cs typeface="メイリオ" panose="020B0604030504040204" pitchFamily="50" charset="-128"/>
              </a:rPr>
              <a:t>位置</a:t>
            </a:r>
            <a:r>
              <a:rPr lang="en-US" altLang="ja-JP" dirty="0" smtClean="0">
                <a:solidFill>
                  <a:srgbClr val="0070C0"/>
                </a:solidFill>
                <a:latin typeface="メイリオ" panose="020B0604030504040204" pitchFamily="50" charset="-128"/>
                <a:ea typeface="メイリオ" panose="020B0604030504040204" pitchFamily="50" charset="-128"/>
                <a:cs typeface="メイリオ" panose="020B0604030504040204" pitchFamily="50" charset="-128"/>
              </a:rPr>
              <a:t/>
            </a:r>
            <a:br>
              <a:rPr lang="en-US" altLang="ja-JP" dirty="0" smtClean="0">
                <a:solidFill>
                  <a:srgbClr val="0070C0"/>
                </a:solidFill>
                <a:latin typeface="メイリオ" panose="020B0604030504040204" pitchFamily="50" charset="-128"/>
                <a:ea typeface="メイリオ" panose="020B0604030504040204" pitchFamily="50" charset="-128"/>
                <a:cs typeface="メイリオ" panose="020B0604030504040204" pitchFamily="50" charset="-128"/>
              </a:rPr>
            </a:br>
            <a:r>
              <a:rPr lang="ja-JP" altLang="en-US" dirty="0" smtClean="0">
                <a:solidFill>
                  <a:srgbClr val="0070C0"/>
                </a:solidFill>
                <a:latin typeface="メイリオ" panose="020B0604030504040204" pitchFamily="50" charset="-128"/>
                <a:ea typeface="メイリオ" panose="020B0604030504040204" pitchFamily="50" charset="-128"/>
                <a:cs typeface="メイリオ" panose="020B0604030504040204" pitchFamily="50" charset="-128"/>
              </a:rPr>
              <a:t>付け</a:t>
            </a:r>
            <a:endParaRPr kumimoji="1" lang="ja-JP" altLang="en-US" dirty="0">
              <a:solidFill>
                <a:srgbClr val="0070C0"/>
              </a:solidFill>
              <a:latin typeface="メイリオ" panose="020B0604030504040204" pitchFamily="50" charset="-128"/>
              <a:ea typeface="メイリオ" panose="020B0604030504040204" pitchFamily="50" charset="-128"/>
              <a:cs typeface="メイリオ" panose="020B0604030504040204" pitchFamily="50" charset="-128"/>
              <a:sym typeface="Arial"/>
            </a:endParaRPr>
          </a:p>
          <a:p>
            <a:pPr marL="514350" indent="-242888">
              <a:spcBef>
                <a:spcPts val="0"/>
              </a:spcBef>
              <a:buFont typeface="+mj-lt"/>
              <a:buAutoNum type="romanLcPeriod"/>
            </a:pPr>
            <a:r>
              <a:rPr lang="ja-JP" altLang="en-US" dirty="0">
                <a:solidFill>
                  <a:srgbClr val="00B050"/>
                </a:solidFill>
                <a:latin typeface="メイリオ" panose="020B0604030504040204" pitchFamily="50" charset="-128"/>
                <a:ea typeface="メイリオ" panose="020B0604030504040204" pitchFamily="50" charset="-128"/>
                <a:cs typeface="メイリオ" panose="020B0604030504040204" pitchFamily="50" charset="-128"/>
              </a:rPr>
              <a:t>各社の</a:t>
            </a:r>
            <a:r>
              <a:rPr lang="ja-JP" altLang="en-US" dirty="0" smtClean="0">
                <a:solidFill>
                  <a:srgbClr val="00B050"/>
                </a:solidFill>
                <a:latin typeface="メイリオ" panose="020B0604030504040204" pitchFamily="50" charset="-128"/>
                <a:ea typeface="メイリオ" panose="020B0604030504040204" pitchFamily="50" charset="-128"/>
                <a:cs typeface="メイリオ" panose="020B0604030504040204" pitchFamily="50" charset="-128"/>
              </a:rPr>
              <a:t>一般向け基礎教育の共通内容を考慮</a:t>
            </a:r>
            <a:endParaRPr kumimoji="1" lang="ja-JP" altLang="en-US" dirty="0">
              <a:solidFill>
                <a:srgbClr val="00B050"/>
              </a:solidFill>
              <a:latin typeface="メイリオ" panose="020B0604030504040204" pitchFamily="50" charset="-128"/>
              <a:ea typeface="メイリオ" panose="020B0604030504040204" pitchFamily="50" charset="-128"/>
              <a:cs typeface="メイリオ" panose="020B0604030504040204" pitchFamily="50" charset="-128"/>
              <a:sym typeface="Arial"/>
            </a:endParaRPr>
          </a:p>
          <a:p>
            <a:pPr marL="0" lvl="0" indent="0">
              <a:spcBef>
                <a:spcPts val="0"/>
              </a:spcBef>
              <a:buNone/>
            </a:pPr>
            <a:endPar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endParaRPr>
          </a:p>
          <a:p>
            <a:pPr marL="0" lvl="0" indent="0">
              <a:spcBef>
                <a:spcPts val="0"/>
              </a:spcBef>
              <a:buNone/>
            </a:pPr>
            <a:r>
              <a:rPr lang="en-US" altLang="ja-JP" dirty="0" smtClean="0">
                <a:solidFill>
                  <a:schemeClr val="bg1">
                    <a:lumMod val="75000"/>
                  </a:schemeClr>
                </a:solidFill>
                <a:latin typeface="メイリオ" panose="020B0604030504040204" pitchFamily="50" charset="-128"/>
                <a:ea typeface="メイリオ" panose="020B0604030504040204" pitchFamily="50" charset="-128"/>
                <a:cs typeface="メイリオ" panose="020B0604030504040204" pitchFamily="50" charset="-128"/>
              </a:rPr>
              <a:t>b.</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共通</a:t>
            </a:r>
            <a:r>
              <a:rPr lang="ja-JP" altLang="en-US"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教育</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資料のシンプル</a:t>
            </a:r>
            <a:r>
              <a:rPr lang="ja-JP" altLang="en-US"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バージョンの内容</a:t>
            </a:r>
            <a:r>
              <a:rPr lang="ja-JP" altLang="en-US"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の提案</a:t>
            </a:r>
            <a:r>
              <a:rPr kumimoji="1" lang="en-US" altLang="ja-JP"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r>
            <a:br>
              <a:rPr kumimoji="1" lang="en-US" altLang="ja-JP"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b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の</a:t>
            </a:r>
            <a:r>
              <a:rPr lang="en-US" altLang="ja-JP" dirty="0" err="1"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i</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ⅲ.</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は必須項目とし、</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ⅳ.</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の共通内容を重点的に、</a:t>
            </a:r>
            <a:r>
              <a:rPr lang="en-US" altLang="ja-JP"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r>
            <a:b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b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ⅳ</a:t>
            </a:r>
            <a:r>
              <a:rPr lang="en-US" altLang="ja-JP"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の一部内容は</a:t>
            </a:r>
            <a:r>
              <a:rPr lang="ja-JP" altLang="en-US"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概略</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的に、説明する方向で詳細化を図る。</a:t>
            </a:r>
            <a:endPar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endParaRPr>
          </a:p>
          <a:p>
            <a:pPr marL="0" lvl="0" indent="0">
              <a:spcBef>
                <a:spcPts val="0"/>
              </a:spcBef>
              <a:buNone/>
            </a:pPr>
            <a:endParaRPr kumimoji="1" lang="en-US" altLang="ja-JP"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endParaRPr>
          </a:p>
          <a:p>
            <a:pPr marL="0" indent="0">
              <a:spcBef>
                <a:spcPts val="0"/>
              </a:spcBef>
              <a:buNone/>
            </a:pPr>
            <a:r>
              <a:rPr kumimoji="1" lang="en-US" altLang="ja-JP" dirty="0">
                <a:solidFill>
                  <a:schemeClr val="bg1">
                    <a:lumMod val="75000"/>
                  </a:schemeClr>
                </a:solidFill>
                <a:latin typeface="メイリオ" panose="020B0604030504040204" pitchFamily="50" charset="-128"/>
                <a:ea typeface="メイリオ" panose="020B0604030504040204" pitchFamily="50" charset="-128"/>
                <a:cs typeface="メイリオ" panose="020B0604030504040204" pitchFamily="50" charset="-128"/>
              </a:rPr>
              <a:t>c. </a:t>
            </a:r>
            <a:r>
              <a:rPr kumimoji="1" lang="en-US" altLang="ja-JP"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kumimoji="1" lang="ja-JP" altLang="en-US"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役割毎の分担と責任の明確化</a:t>
            </a:r>
            <a:r>
              <a:rPr kumimoji="1" lang="en-US" altLang="ja-JP"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kumimoji="1" lang="ja-JP" altLang="en-US"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の</a:t>
            </a:r>
            <a:r>
              <a:rPr kumimoji="1"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例示</a:t>
            </a:r>
            <a:r>
              <a:rPr lang="en-US" altLang="ja-JP"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付録</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2.</a:t>
            </a:r>
            <a:r>
              <a:rPr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t>
            </a:r>
            <a:r>
              <a:rPr lang="ja-JP" altLang="en-US"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参照</a:t>
            </a:r>
            <a:r>
              <a:rPr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kumimoji="1"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r>
            <a:br>
              <a:rPr kumimoji="1"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br>
            <a:r>
              <a:rPr kumimoji="1"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t>
            </a:r>
            <a:r>
              <a:rPr kumimoji="1"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Spec.-2.0</a:t>
            </a:r>
            <a:r>
              <a:rPr kumimoji="1"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上での役割の必須要件の例示</a:t>
            </a:r>
            <a:r>
              <a:rPr kumimoji="1"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r>
            <a:br>
              <a:rPr kumimoji="1"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br>
            <a:r>
              <a:rPr kumimoji="1" lang="ja-JP" altLang="en-US"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t>
            </a:r>
            <a:endParaRPr kumimoji="1" lang="en-US" altLang="ja-JP"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endParaRPr>
          </a:p>
        </p:txBody>
      </p:sp>
    </p:spTree>
    <p:extLst>
      <p:ext uri="{BB962C8B-B14F-4D97-AF65-F5344CB8AC3E}">
        <p14:creationId xmlns:p14="http://schemas.microsoft.com/office/powerpoint/2010/main" val="373865967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609604"/>
            <a:ext cx="9210227" cy="990599"/>
          </a:xfrm>
          <a:prstGeom prst="rect">
            <a:avLst/>
          </a:prstGeom>
          <a:noFill/>
          <a:ln>
            <a:noFill/>
          </a:ln>
        </p:spPr>
        <p:txBody>
          <a:bodyPr lIns="91425" tIns="45700" rIns="91425" bIns="45700" anchor="ctr" anchorCtr="0">
            <a:noAutofit/>
          </a:bodyPr>
          <a:lstStyle/>
          <a:p>
            <a:pPr>
              <a:buClr>
                <a:srgbClr val="D2533C"/>
              </a:buClr>
              <a:buSzPct val="25000"/>
            </a:pPr>
            <a:r>
              <a:rPr lang="en-US" altLang="ja-JP" dirty="0">
                <a:solidFill>
                  <a:srgbClr val="D2533C"/>
                </a:solidFill>
                <a:latin typeface="メイリオ" panose="020B0604030504040204" pitchFamily="50" charset="-128"/>
                <a:ea typeface="メイリオ" panose="020B0604030504040204" pitchFamily="50" charset="-128"/>
                <a:cs typeface="メイリオ" panose="020B0604030504040204" pitchFamily="50" charset="-128"/>
              </a:rPr>
              <a:t>3</a:t>
            </a:r>
            <a:r>
              <a:rPr lang="en-US" altLang="ja-JP" sz="4000" b="0" i="0" u="none" strike="noStrike" cap="none" dirty="0" smtClean="0">
                <a:solidFill>
                  <a:srgbClr val="D2533C"/>
                </a:solidFill>
                <a:latin typeface="メイリオ" panose="020B0604030504040204" pitchFamily="50" charset="-128"/>
                <a:ea typeface="メイリオ" panose="020B0604030504040204" pitchFamily="50" charset="-128"/>
                <a:cs typeface="メイリオ" panose="020B0604030504040204" pitchFamily="50" charset="-128"/>
                <a:sym typeface="Roboto"/>
              </a:rPr>
              <a:t>.</a:t>
            </a:r>
            <a:r>
              <a:rPr lang="ja-JP" altLang="en-US" sz="3600" dirty="0">
                <a:solidFill>
                  <a:srgbClr val="C00000"/>
                </a:solidFill>
                <a:latin typeface="メイリオ" panose="020B0604030504040204" pitchFamily="50" charset="-128"/>
                <a:ea typeface="メイリオ" panose="020B0604030504040204" pitchFamily="50" charset="-128"/>
                <a:cs typeface="メイリオ" panose="020B0604030504040204" pitchFamily="50" charset="-128"/>
              </a:rPr>
              <a:t>シンプル･</a:t>
            </a:r>
            <a:r>
              <a:rPr lang="ja-JP" altLang="en-US" sz="3600" dirty="0" smtClean="0">
                <a:solidFill>
                  <a:srgbClr val="C00000"/>
                </a:solidFill>
                <a:latin typeface="メイリオ" panose="020B0604030504040204" pitchFamily="50" charset="-128"/>
                <a:ea typeface="メイリオ" panose="020B0604030504040204" pitchFamily="50" charset="-128"/>
                <a:cs typeface="メイリオ" panose="020B0604030504040204" pitchFamily="50" charset="-128"/>
              </a:rPr>
              <a:t>バージョンの案作成と日程</a:t>
            </a:r>
            <a:endParaRPr lang="en-US" sz="3600" b="0" i="0" u="none" strike="noStrike" cap="none" dirty="0">
              <a:solidFill>
                <a:srgbClr val="C00000"/>
              </a:solidFill>
              <a:latin typeface="メイリオ" panose="020B0604030504040204" pitchFamily="50" charset="-128"/>
              <a:ea typeface="メイリオ" panose="020B0604030504040204" pitchFamily="50" charset="-128"/>
              <a:cs typeface="メイリオ" panose="020B0604030504040204" pitchFamily="50" charset="-128"/>
              <a:sym typeface="Roboto"/>
            </a:endParaRPr>
          </a:p>
        </p:txBody>
      </p:sp>
      <p:sp>
        <p:nvSpPr>
          <p:cNvPr id="5" name="Shape 61"/>
          <p:cNvSpPr txBox="1">
            <a:spLocks noGrp="1"/>
          </p:cNvSpPr>
          <p:nvPr>
            <p:ph type="body" idx="1"/>
          </p:nvPr>
        </p:nvSpPr>
        <p:spPr>
          <a:xfrm>
            <a:off x="506264" y="1600200"/>
            <a:ext cx="8893471" cy="4953000"/>
          </a:xfrm>
          <a:prstGeom prst="rect">
            <a:avLst/>
          </a:prstGeom>
          <a:noFill/>
          <a:ln>
            <a:noFill/>
          </a:ln>
        </p:spPr>
        <p:txBody>
          <a:bodyPr lIns="91425" tIns="45700" rIns="91425" bIns="45700" anchor="t" anchorCtr="0">
            <a:noAutofit/>
          </a:bodyPr>
          <a:lstStyle/>
          <a:p>
            <a:pPr marL="514350" lvl="0" indent="-514350">
              <a:spcBef>
                <a:spcPts val="0"/>
              </a:spcBef>
              <a:buFont typeface="+mj-lt"/>
              <a:buAutoNum type="alphaLcPeriod"/>
            </a:pP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事例分析から、下記章立てで作成開始</a:t>
            </a:r>
            <a:r>
              <a:rPr lang="en-US" altLang="ja-JP"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r>
            <a:br>
              <a:rPr lang="en-US" altLang="ja-JP"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br>
            <a:r>
              <a:rPr lang="en-US" altLang="ja-JP"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OSS</a:t>
            </a: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概説</a:t>
            </a:r>
            <a: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知的財産権</a:t>
            </a:r>
            <a: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､OSS</a:t>
            </a: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活用</a:t>
            </a:r>
            <a: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ライセンス</a:t>
            </a:r>
            <a: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b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b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ｺﾝﾌﾟﾗｲｱﾝｽﾌﾟﾛｸﾞﾗﾑ</a:t>
            </a:r>
            <a: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まとめ</a:t>
            </a:r>
            <a: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問い合わせ先</a:t>
            </a:r>
            <a: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b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b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出典</a:t>
            </a:r>
            <a:r>
              <a:rPr lang="ja-JP" altLang="en-US"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･参考情報</a:t>
            </a:r>
            <a:endPar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endParaRPr>
          </a:p>
          <a:p>
            <a:pPr marL="514350" indent="-514350">
              <a:spcBef>
                <a:spcPts val="0"/>
              </a:spcBef>
              <a:buFont typeface="+mj-lt"/>
              <a:buAutoNum type="alphaLcPeriod"/>
            </a:pP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案作成の検討を通して、</a:t>
            </a:r>
            <a:r>
              <a:rPr lang="ja-JP" altLang="en-US"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下記章</a:t>
            </a: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立てに変更</a:t>
            </a:r>
            <a: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
            </a:r>
            <a:br>
              <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br>
            <a:r>
              <a:rPr lang="en-US" altLang="ja-JP" sz="2800" dirty="0" err="1">
                <a:latin typeface="メイリオ" panose="020B0604030504040204" pitchFamily="50" charset="-128"/>
                <a:ea typeface="メイリオ" panose="020B0604030504040204" pitchFamily="50" charset="-128"/>
                <a:cs typeface="メイリオ" panose="020B0604030504040204" pitchFamily="50" charset="-128"/>
              </a:rPr>
              <a:t>知的財産</a:t>
            </a:r>
            <a:r>
              <a:rPr lang="ja-JP" altLang="en-US" sz="2800" dirty="0" smtClean="0">
                <a:latin typeface="メイリオ" panose="020B0604030504040204" pitchFamily="50" charset="-128"/>
                <a:ea typeface="メイリオ" panose="020B0604030504040204" pitchFamily="50" charset="-128"/>
                <a:cs typeface="メイリオ" panose="020B0604030504040204" pitchFamily="50" charset="-128"/>
              </a:rPr>
              <a:t>権</a:t>
            </a:r>
            <a:r>
              <a:rPr lang="en-US" altLang="ja-JP" sz="2800" dirty="0" smtClean="0">
                <a:latin typeface="メイリオ" panose="020B0604030504040204" pitchFamily="50" charset="-128"/>
                <a:ea typeface="メイリオ" panose="020B0604030504040204" pitchFamily="50" charset="-128"/>
                <a:cs typeface="メイリオ" panose="020B0604030504040204" pitchFamily="50" charset="-128"/>
              </a:rPr>
              <a:t>､</a:t>
            </a:r>
            <a:r>
              <a:rPr lang="en-US" altLang="ja-JP" sz="2800" dirty="0">
                <a:latin typeface="メイリオ" panose="020B0604030504040204" pitchFamily="50" charset="-128"/>
                <a:ea typeface="メイリオ" panose="020B0604030504040204" pitchFamily="50" charset="-128"/>
                <a:cs typeface="メイリオ" panose="020B0604030504040204" pitchFamily="50" charset="-128"/>
              </a:rPr>
              <a:t>FOSS</a:t>
            </a:r>
            <a:r>
              <a:rPr lang="ja-JP" altLang="en-US" sz="2800" dirty="0" smtClean="0">
                <a:latin typeface="メイリオ" panose="020B0604030504040204" pitchFamily="50" charset="-128"/>
                <a:ea typeface="メイリオ" panose="020B0604030504040204" pitchFamily="50" charset="-128"/>
                <a:cs typeface="メイリオ" panose="020B0604030504040204" pitchFamily="50" charset="-128"/>
              </a:rPr>
              <a:t>ライセンス</a:t>
            </a:r>
            <a:r>
              <a:rPr lang="en-US" altLang="ja-JP" sz="2800" dirty="0" smtClean="0">
                <a:latin typeface="メイリオ" panose="020B0604030504040204" pitchFamily="50" charset="-128"/>
                <a:ea typeface="メイリオ" panose="020B0604030504040204" pitchFamily="50" charset="-128"/>
                <a:cs typeface="メイリオ" panose="020B0604030504040204" pitchFamily="50" charset="-128"/>
              </a:rPr>
              <a:t>､</a:t>
            </a:r>
            <a:br>
              <a:rPr lang="en-US" altLang="ja-JP" sz="2800" dirty="0" smtClean="0">
                <a:latin typeface="メイリオ" panose="020B0604030504040204" pitchFamily="50" charset="-128"/>
                <a:ea typeface="メイリオ" panose="020B0604030504040204" pitchFamily="50" charset="-128"/>
                <a:cs typeface="メイリオ" panose="020B0604030504040204" pitchFamily="50" charset="-128"/>
              </a:rPr>
            </a:br>
            <a:r>
              <a:rPr lang="en-US" altLang="ja-JP" sz="2800" dirty="0" smtClean="0">
                <a:latin typeface="メイリオ" panose="020B0604030504040204" pitchFamily="50" charset="-128"/>
                <a:ea typeface="メイリオ" panose="020B0604030504040204" pitchFamily="50" charset="-128"/>
                <a:cs typeface="メイリオ" panose="020B0604030504040204" pitchFamily="50" charset="-128"/>
              </a:rPr>
              <a:t>FOSS</a:t>
            </a:r>
            <a:r>
              <a:rPr lang="ja-JP" altLang="en-US"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ｺﾝﾌﾟﾗｲｱﾝｽ･ﾌﾟﾛｸﾞﾗﾑ</a:t>
            </a:r>
            <a:r>
              <a:rPr lang="en-US" altLang="ja-JP" sz="2800" dirty="0" smtClean="0">
                <a:latin typeface="メイリオ" panose="020B0604030504040204" pitchFamily="50" charset="-128"/>
                <a:ea typeface="メイリオ" panose="020B0604030504040204" pitchFamily="50" charset="-128"/>
                <a:cs typeface="メイリオ" panose="020B0604030504040204" pitchFamily="50" charset="-128"/>
              </a:rPr>
              <a:t>､FOSS</a:t>
            </a:r>
            <a:r>
              <a:rPr lang="ja-JP" altLang="en-US" sz="2800" dirty="0">
                <a:latin typeface="メイリオ" panose="020B0604030504040204" pitchFamily="50" charset="-128"/>
                <a:ea typeface="メイリオ" panose="020B0604030504040204" pitchFamily="50" charset="-128"/>
                <a:cs typeface="メイリオ" panose="020B0604030504040204" pitchFamily="50" charset="-128"/>
              </a:rPr>
              <a:t>導入時の</a:t>
            </a:r>
            <a:r>
              <a:rPr lang="ja-JP" altLang="en-US" sz="2800" dirty="0" smtClean="0">
                <a:latin typeface="メイリオ" panose="020B0604030504040204" pitchFamily="50" charset="-128"/>
                <a:ea typeface="メイリオ" panose="020B0604030504040204" pitchFamily="50" charset="-128"/>
                <a:cs typeface="メイリオ" panose="020B0604030504040204" pitchFamily="50" charset="-128"/>
              </a:rPr>
              <a:t>検討</a:t>
            </a:r>
            <a:r>
              <a:rPr lang="en-US" altLang="ja-JP" sz="2800" dirty="0" smtClean="0">
                <a:latin typeface="メイリオ" panose="020B0604030504040204" pitchFamily="50" charset="-128"/>
                <a:ea typeface="メイリオ" panose="020B0604030504040204" pitchFamily="50" charset="-128"/>
                <a:cs typeface="メイリオ" panose="020B0604030504040204" pitchFamily="50" charset="-128"/>
              </a:rPr>
              <a:t>､</a:t>
            </a:r>
            <a:br>
              <a:rPr lang="en-US" altLang="ja-JP" sz="2800" dirty="0" smtClean="0">
                <a:latin typeface="メイリオ" panose="020B0604030504040204" pitchFamily="50" charset="-128"/>
                <a:ea typeface="メイリオ" panose="020B0604030504040204" pitchFamily="50" charset="-128"/>
                <a:cs typeface="メイリオ" panose="020B0604030504040204" pitchFamily="50" charset="-128"/>
              </a:rPr>
            </a:br>
            <a:r>
              <a:rPr lang="ja-JP" altLang="en-US" sz="2800" dirty="0" smtClean="0">
                <a:latin typeface="メイリオ" panose="020B0604030504040204" pitchFamily="50" charset="-128"/>
                <a:ea typeface="メイリオ" panose="020B0604030504040204" pitchFamily="50" charset="-128"/>
                <a:cs typeface="メイリオ" panose="020B0604030504040204" pitchFamily="50" charset="-128"/>
              </a:rPr>
              <a:t>レビュー</a:t>
            </a:r>
            <a:r>
              <a:rPr lang="en-US" altLang="ja-JP" sz="2800" dirty="0" smtClean="0">
                <a:latin typeface="メイリオ" panose="020B0604030504040204" pitchFamily="50" charset="-128"/>
                <a:ea typeface="メイリオ" panose="020B0604030504040204" pitchFamily="50" charset="-128"/>
                <a:cs typeface="メイリオ" panose="020B0604030504040204" pitchFamily="50" charset="-128"/>
              </a:rPr>
              <a:t>､FOSS</a:t>
            </a:r>
            <a:r>
              <a:rPr lang="ja-JP" altLang="en-US" sz="2800" dirty="0" smtClean="0">
                <a:latin typeface="メイリオ" panose="020B0604030504040204" pitchFamily="50" charset="-128"/>
                <a:ea typeface="メイリオ" panose="020B0604030504040204" pitchFamily="50" charset="-128"/>
                <a:cs typeface="メイリオ" panose="020B0604030504040204" pitchFamily="50" charset="-128"/>
              </a:rPr>
              <a:t>配布</a:t>
            </a:r>
            <a:r>
              <a:rPr lang="en-US" altLang="ja-JP" sz="2800" dirty="0" smtClean="0">
                <a:latin typeface="メイリオ" panose="020B0604030504040204" pitchFamily="50" charset="-128"/>
                <a:ea typeface="メイリオ" panose="020B0604030504040204" pitchFamily="50" charset="-128"/>
                <a:cs typeface="メイリオ" panose="020B0604030504040204" pitchFamily="50" charset="-128"/>
              </a:rPr>
              <a:t>､</a:t>
            </a:r>
            <a:r>
              <a:rPr lang="ja-JP" altLang="en-US"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まとめ</a:t>
            </a:r>
            <a:r>
              <a:rPr lang="en-US" altLang="ja-JP"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問い合わせ先</a:t>
            </a:r>
            <a:r>
              <a:rPr lang="en-US" altLang="ja-JP"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t>､</a:t>
            </a:r>
            <a:br>
              <a:rPr lang="en-US" altLang="ja-JP" sz="2800" dirty="0">
                <a:solidFill>
                  <a:schemeClr val="tx1"/>
                </a:solidFill>
                <a:latin typeface="メイリオ" panose="020B0604030504040204" pitchFamily="50" charset="-128"/>
                <a:ea typeface="メイリオ" panose="020B0604030504040204" pitchFamily="50" charset="-128"/>
                <a:cs typeface="メイリオ" panose="020B0604030504040204" pitchFamily="50" charset="-128"/>
              </a:rPr>
            </a:br>
            <a:r>
              <a:rPr lang="ja-JP" altLang="en-US" sz="2800" dirty="0" smtClean="0">
                <a:latin typeface="メイリオ" panose="020B0604030504040204" pitchFamily="50" charset="-128"/>
                <a:ea typeface="メイリオ" panose="020B0604030504040204" pitchFamily="50" charset="-128"/>
                <a:cs typeface="メイリオ" panose="020B0604030504040204" pitchFamily="50" charset="-128"/>
              </a:rPr>
              <a:t>参考文献･団体</a:t>
            </a:r>
            <a:endParaRPr lang="en-US" altLang="ja-JP" sz="2800" dirty="0" smtClean="0">
              <a:solidFill>
                <a:schemeClr val="tx1"/>
              </a:solidFill>
              <a:latin typeface="メイリオ" panose="020B0604030504040204" pitchFamily="50" charset="-128"/>
              <a:ea typeface="メイリオ" panose="020B0604030504040204" pitchFamily="50" charset="-128"/>
              <a:cs typeface="メイリオ" panose="020B0604030504040204" pitchFamily="50" charset="-128"/>
            </a:endParaRPr>
          </a:p>
          <a:p>
            <a:pPr marL="514350" lvl="0" indent="-514350">
              <a:spcBef>
                <a:spcPts val="0"/>
              </a:spcBef>
              <a:buFont typeface="+mj-lt"/>
              <a:buAutoNum type="alphaLcPeriod"/>
            </a:pPr>
            <a:r>
              <a:rPr lang="ja-JP" altLang="en-US" sz="2800" b="0" i="0" u="none" strike="noStrike" cap="none" dirty="0" smtClean="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rPr>
              <a:t>先ず、日本語版の第１次案を</a:t>
            </a:r>
            <a:r>
              <a:rPr lang="en-US" altLang="ja-JP" sz="2800" b="0" i="0" u="none" strike="noStrike" cap="none" dirty="0" smtClean="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rPr>
              <a:t>GitHub</a:t>
            </a:r>
            <a:r>
              <a:rPr lang="ja-JP" altLang="en-US" sz="2800" b="0" i="0" u="none" strike="noStrike" cap="none" dirty="0" smtClean="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rPr>
              <a:t>にアップ</a:t>
            </a:r>
            <a:r>
              <a:rPr lang="en-US" altLang="ja-JP" sz="2800" b="0" i="0" u="none" strike="noStrike" cap="none" dirty="0" smtClean="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rPr>
              <a:t/>
            </a:r>
            <a:br>
              <a:rPr lang="en-US" altLang="ja-JP" sz="2800" b="0" i="0" u="none" strike="noStrike" cap="none" dirty="0" smtClean="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rPr>
            </a:br>
            <a:r>
              <a:rPr lang="en-US" altLang="ja-JP" sz="2800" b="0" i="0" u="none" strike="noStrike" cap="none" dirty="0" smtClean="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rPr>
              <a:t>11</a:t>
            </a:r>
            <a:r>
              <a:rPr lang="ja-JP" altLang="en-US" sz="2800" b="0" i="0" u="none" strike="noStrike" cap="none" dirty="0" smtClean="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rPr>
              <a:t>月の</a:t>
            </a:r>
            <a:r>
              <a:rPr lang="en-US" altLang="ja-JP" sz="2800" b="0" i="0" u="none" strike="noStrike" cap="none" dirty="0" smtClean="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rPr>
              <a:t>OSS EU</a:t>
            </a:r>
            <a:r>
              <a:rPr lang="ja-JP" altLang="en-US" sz="2800" b="0" i="0" u="none" strike="noStrike" cap="none" dirty="0" err="1" smtClean="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rPr>
              <a:t>にて</a:t>
            </a:r>
            <a:r>
              <a:rPr lang="ja-JP" altLang="en-US" sz="2800" dirty="0">
                <a:latin typeface="メイリオ" panose="020B0604030504040204" pitchFamily="50" charset="-128"/>
                <a:ea typeface="メイリオ" panose="020B0604030504040204" pitchFamily="50" charset="-128"/>
                <a:cs typeface="メイリオ" panose="020B0604030504040204" pitchFamily="50" charset="-128"/>
              </a:rPr>
              <a:t>英語版</a:t>
            </a:r>
            <a:r>
              <a:rPr lang="ja-JP" altLang="en-US" sz="2800" dirty="0" smtClean="0">
                <a:latin typeface="メイリオ" panose="020B0604030504040204" pitchFamily="50" charset="-128"/>
                <a:ea typeface="メイリオ" panose="020B0604030504040204" pitchFamily="50" charset="-128"/>
                <a:cs typeface="メイリオ" panose="020B0604030504040204" pitchFamily="50" charset="-128"/>
              </a:rPr>
              <a:t>の第１次</a:t>
            </a:r>
            <a:r>
              <a:rPr lang="ja-JP" altLang="en-US" sz="2800" dirty="0">
                <a:latin typeface="メイリオ" panose="020B0604030504040204" pitchFamily="50" charset="-128"/>
                <a:ea typeface="メイリオ" panose="020B0604030504040204" pitchFamily="50" charset="-128"/>
                <a:cs typeface="メイリオ" panose="020B0604030504040204" pitchFamily="50" charset="-128"/>
              </a:rPr>
              <a:t>案を</a:t>
            </a:r>
            <a:r>
              <a:rPr lang="en-US" altLang="ja-JP" sz="2800" dirty="0">
                <a:latin typeface="メイリオ" panose="020B0604030504040204" pitchFamily="50" charset="-128"/>
                <a:ea typeface="メイリオ" panose="020B0604030504040204" pitchFamily="50" charset="-128"/>
                <a:cs typeface="メイリオ" panose="020B0604030504040204" pitchFamily="50" charset="-128"/>
              </a:rPr>
              <a:t>GitHub</a:t>
            </a:r>
            <a:r>
              <a:rPr lang="ja-JP" altLang="en-US" sz="2800" dirty="0">
                <a:latin typeface="メイリオ" panose="020B0604030504040204" pitchFamily="50" charset="-128"/>
                <a:ea typeface="メイリオ" panose="020B0604030504040204" pitchFamily="50" charset="-128"/>
                <a:cs typeface="メイリオ" panose="020B0604030504040204" pitchFamily="50" charset="-128"/>
              </a:rPr>
              <a:t>に</a:t>
            </a:r>
            <a:r>
              <a:rPr lang="ja-JP" altLang="en-US" sz="2800" dirty="0" smtClean="0">
                <a:latin typeface="メイリオ" panose="020B0604030504040204" pitchFamily="50" charset="-128"/>
                <a:ea typeface="メイリオ" panose="020B0604030504040204" pitchFamily="50" charset="-128"/>
                <a:cs typeface="メイリオ" panose="020B0604030504040204" pitchFamily="50" charset="-128"/>
              </a:rPr>
              <a:t>アップ予定</a:t>
            </a:r>
            <a:endParaRPr sz="2800" b="0" i="0" u="none" strike="noStrike" cap="none" dirty="0">
              <a:solidFill>
                <a:schemeClr val="dk1"/>
              </a:solidFill>
              <a:latin typeface="メイリオ" panose="020B0604030504040204" pitchFamily="50" charset="-128"/>
              <a:ea typeface="メイリオ" panose="020B0604030504040204" pitchFamily="50" charset="-128"/>
              <a:cs typeface="メイリオ" panose="020B0604030504040204" pitchFamily="50" charset="-128"/>
              <a:sym typeface="Roboto"/>
            </a:endParaRPr>
          </a:p>
        </p:txBody>
      </p:sp>
    </p:spTree>
    <p:extLst>
      <p:ext uri="{BB962C8B-B14F-4D97-AF65-F5344CB8AC3E}">
        <p14:creationId xmlns:p14="http://schemas.microsoft.com/office/powerpoint/2010/main" val="316927566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組織間のライセンス情報授受 </a:t>
            </a:r>
            <a:r>
              <a:rPr lang="en-US" altLang="ja-JP"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SWG</a:t>
            </a:r>
            <a:endParaRPr kumimoji="1" lang="ja-JP" altLang="en-US" sz="2585"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5" name="テキスト プレースホルダー 4">
            <a:extLst>
              <a:ext uri="{FF2B5EF4-FFF2-40B4-BE49-F238E27FC236}">
                <a16:creationId xmlns:a16="http://schemas.microsoft.com/office/drawing/2014/main" xmlns="" id="{9A091B9E-9B88-4373-A3FD-07E75549F7F8}"/>
              </a:ext>
            </a:extLst>
          </p:cNvPr>
          <p:cNvSpPr>
            <a:spLocks noGrp="1"/>
          </p:cNvSpPr>
          <p:nvPr>
            <p:ph type="body" idx="1"/>
          </p:nvPr>
        </p:nvSpPr>
        <p:spPr>
          <a:xfrm>
            <a:off x="742323" y="1283501"/>
            <a:ext cx="8229599" cy="4501661"/>
          </a:xfrm>
        </p:spPr>
        <p:txBody>
          <a:bodyPr/>
          <a:lstStyle/>
          <a:p>
            <a:pPr marL="316531" indent="-316531">
              <a:lnSpc>
                <a:spcPts val="1800"/>
              </a:lnSpc>
              <a:spcBef>
                <a:spcPts val="1108"/>
              </a:spcBef>
              <a:buFont typeface="Wingdings" panose="05000000000000000000" pitchFamily="2" charset="2"/>
              <a:buChar char="l"/>
            </a:pP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企業間で必要な情報を明確化</a:t>
            </a:r>
            <a:r>
              <a:rPr lang="en-US" altLang="ja-JP" sz="1800" dirty="0">
                <a:latin typeface="メイリオ" panose="020B0604030504040204" pitchFamily="50" charset="-128"/>
                <a:ea typeface="メイリオ" panose="020B0604030504040204" pitchFamily="50" charset="-128"/>
                <a:cs typeface="メイリオ" panose="020B0604030504040204" pitchFamily="50" charset="-128"/>
              </a:rPr>
              <a:t>(</a:t>
            </a:r>
            <a:r>
              <a:rPr lang="ja-JP" altLang="en-US" sz="1800" dirty="0">
                <a:solidFill>
                  <a:srgbClr val="FF0000"/>
                </a:solidFill>
                <a:latin typeface="メイリオ" panose="020B0604030504040204" pitchFamily="50" charset="-128"/>
                <a:ea typeface="メイリオ" panose="020B0604030504040204" pitchFamily="50" charset="-128"/>
                <a:cs typeface="メイリオ" panose="020B0604030504040204" pitchFamily="50" charset="-128"/>
              </a:rPr>
              <a:t>参加メンバ企業の直接的な課題</a:t>
            </a:r>
            <a:r>
              <a:rPr lang="en-US" altLang="ja-JP" sz="1800" dirty="0">
                <a:latin typeface="メイリオ" panose="020B0604030504040204" pitchFamily="50" charset="-128"/>
                <a:ea typeface="メイリオ" panose="020B0604030504040204" pitchFamily="50" charset="-128"/>
                <a:cs typeface="メイリオ" panose="020B0604030504040204" pitchFamily="50" charset="-128"/>
              </a:rPr>
              <a:t>)</a:t>
            </a:r>
          </a:p>
          <a:p>
            <a:pPr marL="569756" lvl="1" indent="-316531">
              <a:lnSpc>
                <a:spcPts val="1400"/>
              </a:lnSpc>
              <a:spcBef>
                <a:spcPts val="1108"/>
              </a:spcBef>
              <a:buFont typeface="Wingdings" panose="05000000000000000000" pitchFamily="2" charset="2"/>
              <a:buChar char="ü"/>
            </a:pPr>
            <a:r>
              <a:rPr lang="ja-JP" altLang="en-US" sz="1400" dirty="0">
                <a:latin typeface="メイリオ" panose="020B0604030504040204" pitchFamily="50" charset="-128"/>
                <a:ea typeface="メイリオ" panose="020B0604030504040204" pitchFamily="50" charset="-128"/>
                <a:cs typeface="メイリオ" panose="020B0604030504040204" pitchFamily="50" charset="-128"/>
              </a:rPr>
              <a:t>ライセンス情報として必要な情報の定義する</a:t>
            </a:r>
          </a:p>
          <a:p>
            <a:pPr marL="569756" lvl="1" indent="-316531">
              <a:lnSpc>
                <a:spcPts val="1400"/>
              </a:lnSpc>
              <a:spcBef>
                <a:spcPts val="1108"/>
              </a:spcBef>
              <a:buFont typeface="Wingdings" panose="05000000000000000000" pitchFamily="2" charset="2"/>
              <a:buChar char="ü"/>
            </a:pPr>
            <a:r>
              <a:rPr lang="ja-JP" altLang="en-US" sz="1400" dirty="0">
                <a:latin typeface="メイリオ" panose="020B0604030504040204" pitchFamily="50" charset="-128"/>
                <a:ea typeface="メイリオ" panose="020B0604030504040204" pitchFamily="50" charset="-128"/>
                <a:cs typeface="メイリオ" panose="020B0604030504040204" pitchFamily="50" charset="-128"/>
              </a:rPr>
              <a:t>高負荷にならないように、最低限の情報として定義する</a:t>
            </a:r>
          </a:p>
          <a:p>
            <a:pPr marL="119579" indent="0">
              <a:lnSpc>
                <a:spcPts val="1400"/>
              </a:lnSpc>
              <a:buNone/>
            </a:pPr>
            <a:r>
              <a:rPr lang="en-US" altLang="ja-JP" sz="1800" dirty="0">
                <a:sym typeface="Wingdings" panose="05000000000000000000" pitchFamily="2" charset="2"/>
              </a:rPr>
              <a:t> </a:t>
            </a:r>
            <a:r>
              <a:rPr lang="en-US" altLang="ja-JP" sz="1800" dirty="0"/>
              <a:t>SPDX</a:t>
            </a:r>
            <a:r>
              <a:rPr lang="ja-JP" altLang="en-US" sz="1800" dirty="0"/>
              <a:t>コミュニティとの連携が進展 </a:t>
            </a:r>
            <a:r>
              <a:rPr lang="en-US" altLang="ja-JP" sz="1800" dirty="0"/>
              <a:t>:  SPDX Lite</a:t>
            </a:r>
            <a:r>
              <a:rPr lang="ja-JP" altLang="en-US" sz="1800" dirty="0"/>
              <a:t>定義、ガイドライン議論</a:t>
            </a:r>
          </a:p>
        </p:txBody>
      </p:sp>
      <p:sp>
        <p:nvSpPr>
          <p:cNvPr id="6" name="テキスト ボックス 5">
            <a:extLst>
              <a:ext uri="{FF2B5EF4-FFF2-40B4-BE49-F238E27FC236}">
                <a16:creationId xmlns:a16="http://schemas.microsoft.com/office/drawing/2014/main" xmlns="" id="{BA2C03EE-2E9E-4462-BDC7-EDAA080A65B8}"/>
              </a:ext>
            </a:extLst>
          </p:cNvPr>
          <p:cNvSpPr txBox="1"/>
          <p:nvPr/>
        </p:nvSpPr>
        <p:spPr>
          <a:xfrm>
            <a:off x="4604385" y="6353633"/>
            <a:ext cx="697937" cy="248530"/>
          </a:xfrm>
          <a:prstGeom prst="rect">
            <a:avLst/>
          </a:prstGeom>
          <a:noFill/>
        </p:spPr>
        <p:txBody>
          <a:bodyPr wrap="square" rtlCol="0">
            <a:spAutoFit/>
          </a:bodyPr>
          <a:lstStyle/>
          <a:p>
            <a:pPr algn="ctr" defTabSz="844083"/>
            <a:r>
              <a:rPr kumimoji="1" lang="en-US" altLang="ja-JP" sz="1015" dirty="0"/>
              <a:t>CC0-1.0</a:t>
            </a:r>
            <a:endParaRPr kumimoji="1" lang="ja-JP" altLang="en-US" sz="1108" dirty="0"/>
          </a:p>
        </p:txBody>
      </p:sp>
      <p:grpSp>
        <p:nvGrpSpPr>
          <p:cNvPr id="58" name="グループ化 57">
            <a:extLst>
              <a:ext uri="{FF2B5EF4-FFF2-40B4-BE49-F238E27FC236}">
                <a16:creationId xmlns:a16="http://schemas.microsoft.com/office/drawing/2014/main" xmlns="" id="{21A761D3-8FA7-4BA1-94CC-479DC796738B}"/>
              </a:ext>
            </a:extLst>
          </p:cNvPr>
          <p:cNvGrpSpPr/>
          <p:nvPr/>
        </p:nvGrpSpPr>
        <p:grpSpPr>
          <a:xfrm>
            <a:off x="2853971" y="2703493"/>
            <a:ext cx="6416514" cy="3650141"/>
            <a:chOff x="684136" y="2090831"/>
            <a:chExt cx="7471159" cy="4250093"/>
          </a:xfrm>
        </p:grpSpPr>
        <p:sp>
          <p:nvSpPr>
            <p:cNvPr id="29" name="雲 28">
              <a:extLst>
                <a:ext uri="{FF2B5EF4-FFF2-40B4-BE49-F238E27FC236}">
                  <a16:creationId xmlns:a16="http://schemas.microsoft.com/office/drawing/2014/main" xmlns="" id="{79B07390-EF9B-43CA-B104-34800E268163}"/>
                </a:ext>
              </a:extLst>
            </p:cNvPr>
            <p:cNvSpPr/>
            <p:nvPr/>
          </p:nvSpPr>
          <p:spPr>
            <a:xfrm>
              <a:off x="1062256" y="2113812"/>
              <a:ext cx="2458070" cy="1178607"/>
            </a:xfrm>
            <a:prstGeom prst="clou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矢印: 右 12">
              <a:extLst>
                <a:ext uri="{FF2B5EF4-FFF2-40B4-BE49-F238E27FC236}">
                  <a16:creationId xmlns:a16="http://schemas.microsoft.com/office/drawing/2014/main" xmlns="" id="{24F4FC2D-1881-4A13-BF0E-2A3D95A99CF6}"/>
                </a:ext>
              </a:extLst>
            </p:cNvPr>
            <p:cNvSpPr/>
            <p:nvPr/>
          </p:nvSpPr>
          <p:spPr>
            <a:xfrm>
              <a:off x="3251120" y="4018396"/>
              <a:ext cx="2209244" cy="19355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四角形: 対角を丸める 15">
              <a:extLst>
                <a:ext uri="{FF2B5EF4-FFF2-40B4-BE49-F238E27FC236}">
                  <a16:creationId xmlns:a16="http://schemas.microsoft.com/office/drawing/2014/main" xmlns="" id="{E5C8452D-1BD9-400F-A12B-417B3F8B0B09}"/>
                </a:ext>
              </a:extLst>
            </p:cNvPr>
            <p:cNvSpPr/>
            <p:nvPr/>
          </p:nvSpPr>
          <p:spPr>
            <a:xfrm>
              <a:off x="3735356" y="3845976"/>
              <a:ext cx="1528257" cy="1098316"/>
            </a:xfrm>
            <a:prstGeom prst="round2Diag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 name="正方形/長方形 2">
              <a:extLst>
                <a:ext uri="{FF2B5EF4-FFF2-40B4-BE49-F238E27FC236}">
                  <a16:creationId xmlns:a16="http://schemas.microsoft.com/office/drawing/2014/main" xmlns="" id="{31BD91C2-B7F7-4661-8792-DCA6D6A7EB98}"/>
                </a:ext>
              </a:extLst>
            </p:cNvPr>
            <p:cNvSpPr/>
            <p:nvPr/>
          </p:nvSpPr>
          <p:spPr>
            <a:xfrm>
              <a:off x="1670228" y="4180080"/>
              <a:ext cx="1107959" cy="840981"/>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Supplier</a:t>
              </a:r>
              <a:endParaRPr kumimoji="1" lang="ja-JP" altLang="en-US" dirty="0"/>
            </a:p>
          </p:txBody>
        </p:sp>
        <p:sp>
          <p:nvSpPr>
            <p:cNvPr id="8" name="正方形/長方形 7">
              <a:extLst>
                <a:ext uri="{FF2B5EF4-FFF2-40B4-BE49-F238E27FC236}">
                  <a16:creationId xmlns:a16="http://schemas.microsoft.com/office/drawing/2014/main" xmlns="" id="{AF420F33-9E8E-49A2-9487-969ED13003F0}"/>
                </a:ext>
              </a:extLst>
            </p:cNvPr>
            <p:cNvSpPr/>
            <p:nvPr/>
          </p:nvSpPr>
          <p:spPr>
            <a:xfrm>
              <a:off x="5786135" y="3292419"/>
              <a:ext cx="2369160" cy="2632208"/>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kumimoji="1" lang="en-US" altLang="ja-JP" sz="1200" dirty="0"/>
            </a:p>
            <a:p>
              <a:r>
                <a:rPr kumimoji="1" lang="en-US" altLang="ja-JP" sz="1200" dirty="0"/>
                <a:t>Set</a:t>
              </a:r>
              <a:r>
                <a:rPr kumimoji="1" lang="ja-JP" altLang="en-US" sz="1200" dirty="0"/>
                <a:t> </a:t>
              </a:r>
              <a:r>
                <a:rPr kumimoji="1" lang="en-US" altLang="ja-JP" sz="1200" dirty="0"/>
                <a:t>Vendor/</a:t>
              </a:r>
            </a:p>
            <a:p>
              <a:r>
                <a:rPr kumimoji="1" lang="en-US" altLang="ja-JP" sz="1200" dirty="0"/>
                <a:t>Service</a:t>
              </a:r>
              <a:r>
                <a:rPr kumimoji="1" lang="ja-JP" altLang="en-US" sz="1200" dirty="0"/>
                <a:t> </a:t>
              </a:r>
              <a:r>
                <a:rPr kumimoji="1" lang="en-US" altLang="ja-JP" sz="1200" dirty="0"/>
                <a:t>Provider</a:t>
              </a:r>
              <a:endParaRPr kumimoji="1" lang="ja-JP" altLang="en-US" sz="1200" dirty="0"/>
            </a:p>
          </p:txBody>
        </p:sp>
        <p:sp>
          <p:nvSpPr>
            <p:cNvPr id="9" name="正方形/長方形 8">
              <a:extLst>
                <a:ext uri="{FF2B5EF4-FFF2-40B4-BE49-F238E27FC236}">
                  <a16:creationId xmlns:a16="http://schemas.microsoft.com/office/drawing/2014/main" xmlns="" id="{8FB53283-3FD7-4E8C-8868-E30EAC19D560}"/>
                </a:ext>
              </a:extLst>
            </p:cNvPr>
            <p:cNvSpPr/>
            <p:nvPr/>
          </p:nvSpPr>
          <p:spPr>
            <a:xfrm>
              <a:off x="1755883" y="4532713"/>
              <a:ext cx="1107959" cy="840981"/>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Supplier</a:t>
              </a:r>
              <a:endParaRPr kumimoji="1" lang="ja-JP" altLang="en-US" dirty="0"/>
            </a:p>
          </p:txBody>
        </p:sp>
        <p:sp>
          <p:nvSpPr>
            <p:cNvPr id="10" name="正方形/長方形 9">
              <a:extLst>
                <a:ext uri="{FF2B5EF4-FFF2-40B4-BE49-F238E27FC236}">
                  <a16:creationId xmlns:a16="http://schemas.microsoft.com/office/drawing/2014/main" xmlns="" id="{85A36B6C-E988-430F-A91C-6CA7EDEC5BC7}"/>
                </a:ext>
              </a:extLst>
            </p:cNvPr>
            <p:cNvSpPr/>
            <p:nvPr/>
          </p:nvSpPr>
          <p:spPr>
            <a:xfrm>
              <a:off x="1858224" y="4885348"/>
              <a:ext cx="1107959" cy="840981"/>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Supplier</a:t>
              </a:r>
              <a:endParaRPr kumimoji="1" lang="ja-JP" altLang="en-US" dirty="0"/>
            </a:p>
          </p:txBody>
        </p:sp>
        <p:sp>
          <p:nvSpPr>
            <p:cNvPr id="4" name="フローチャート: 定義済み処理 3">
              <a:extLst>
                <a:ext uri="{FF2B5EF4-FFF2-40B4-BE49-F238E27FC236}">
                  <a16:creationId xmlns:a16="http://schemas.microsoft.com/office/drawing/2014/main" xmlns="" id="{CB898EE1-8A7D-4A63-99F9-7CFC9C916054}"/>
                </a:ext>
              </a:extLst>
            </p:cNvPr>
            <p:cNvSpPr/>
            <p:nvPr/>
          </p:nvSpPr>
          <p:spPr>
            <a:xfrm>
              <a:off x="3818351" y="3967331"/>
              <a:ext cx="563995" cy="352634"/>
            </a:xfrm>
            <a:prstGeom prst="flowChartPredefinedProcess">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フローチャート: 複数書類 10">
              <a:extLst>
                <a:ext uri="{FF2B5EF4-FFF2-40B4-BE49-F238E27FC236}">
                  <a16:creationId xmlns:a16="http://schemas.microsoft.com/office/drawing/2014/main" xmlns="" id="{547337D5-E8A9-4BDB-B6E2-521D61FCC6DC}"/>
                </a:ext>
              </a:extLst>
            </p:cNvPr>
            <p:cNvSpPr/>
            <p:nvPr/>
          </p:nvSpPr>
          <p:spPr>
            <a:xfrm>
              <a:off x="3907380" y="4387447"/>
              <a:ext cx="513933" cy="467212"/>
            </a:xfrm>
            <a:prstGeom prst="flowChartMultidocumen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矢印: 右 11">
              <a:extLst>
                <a:ext uri="{FF2B5EF4-FFF2-40B4-BE49-F238E27FC236}">
                  <a16:creationId xmlns:a16="http://schemas.microsoft.com/office/drawing/2014/main" xmlns="" id="{D4B6DC7B-279E-48FD-A48B-38517A541654}"/>
                </a:ext>
              </a:extLst>
            </p:cNvPr>
            <p:cNvSpPr/>
            <p:nvPr/>
          </p:nvSpPr>
          <p:spPr>
            <a:xfrm flipH="1">
              <a:off x="3243768" y="3443997"/>
              <a:ext cx="2209244" cy="19355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矢印: 右 13">
              <a:extLst>
                <a:ext uri="{FF2B5EF4-FFF2-40B4-BE49-F238E27FC236}">
                  <a16:creationId xmlns:a16="http://schemas.microsoft.com/office/drawing/2014/main" xmlns="" id="{C1D75DFE-B004-4075-8803-CBEA28050385}"/>
                </a:ext>
              </a:extLst>
            </p:cNvPr>
            <p:cNvSpPr/>
            <p:nvPr/>
          </p:nvSpPr>
          <p:spPr>
            <a:xfrm>
              <a:off x="3251120" y="4979310"/>
              <a:ext cx="2209244" cy="19355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矢印: 左右 14">
              <a:extLst>
                <a:ext uri="{FF2B5EF4-FFF2-40B4-BE49-F238E27FC236}">
                  <a16:creationId xmlns:a16="http://schemas.microsoft.com/office/drawing/2014/main" xmlns="" id="{967B5AE0-67D6-4ABE-84CA-50CDD6A20EF4}"/>
                </a:ext>
              </a:extLst>
            </p:cNvPr>
            <p:cNvSpPr/>
            <p:nvPr/>
          </p:nvSpPr>
          <p:spPr>
            <a:xfrm>
              <a:off x="3251120" y="5626543"/>
              <a:ext cx="2201892" cy="193559"/>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四角形: 角を丸くする 17">
              <a:extLst>
                <a:ext uri="{FF2B5EF4-FFF2-40B4-BE49-F238E27FC236}">
                  <a16:creationId xmlns:a16="http://schemas.microsoft.com/office/drawing/2014/main" xmlns="" id="{6834F0FF-ED22-4055-8D9A-486A76242827}"/>
                </a:ext>
              </a:extLst>
            </p:cNvPr>
            <p:cNvSpPr/>
            <p:nvPr/>
          </p:nvSpPr>
          <p:spPr>
            <a:xfrm>
              <a:off x="6189979" y="4115175"/>
              <a:ext cx="1912233" cy="178207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フローチャート: 複数書類 18">
              <a:extLst>
                <a:ext uri="{FF2B5EF4-FFF2-40B4-BE49-F238E27FC236}">
                  <a16:creationId xmlns:a16="http://schemas.microsoft.com/office/drawing/2014/main" xmlns="" id="{E75551D7-A883-4797-A6EE-B17154D1F39F}"/>
                </a:ext>
              </a:extLst>
            </p:cNvPr>
            <p:cNvSpPr/>
            <p:nvPr/>
          </p:nvSpPr>
          <p:spPr>
            <a:xfrm>
              <a:off x="6299011" y="4263329"/>
              <a:ext cx="513933" cy="467212"/>
            </a:xfrm>
            <a:prstGeom prst="flowChartMultidocumen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フローチャート: 複数書類 19">
              <a:extLst>
                <a:ext uri="{FF2B5EF4-FFF2-40B4-BE49-F238E27FC236}">
                  <a16:creationId xmlns:a16="http://schemas.microsoft.com/office/drawing/2014/main" xmlns="" id="{CD807C34-EE70-49BE-B093-E5D992F11D2F}"/>
                </a:ext>
              </a:extLst>
            </p:cNvPr>
            <p:cNvSpPr/>
            <p:nvPr/>
          </p:nvSpPr>
          <p:spPr>
            <a:xfrm>
              <a:off x="6299011" y="4827321"/>
              <a:ext cx="513933" cy="467212"/>
            </a:xfrm>
            <a:prstGeom prst="flowChartMultidocumen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フローチャート: 定義済み処理 20">
              <a:extLst>
                <a:ext uri="{FF2B5EF4-FFF2-40B4-BE49-F238E27FC236}">
                  <a16:creationId xmlns:a16="http://schemas.microsoft.com/office/drawing/2014/main" xmlns="" id="{A99FF020-B816-4A6F-AAD4-60B4580F53CD}"/>
                </a:ext>
              </a:extLst>
            </p:cNvPr>
            <p:cNvSpPr/>
            <p:nvPr/>
          </p:nvSpPr>
          <p:spPr>
            <a:xfrm>
              <a:off x="6894071" y="4256243"/>
              <a:ext cx="563995" cy="352634"/>
            </a:xfrm>
            <a:prstGeom prst="flowChartPredefinedProcess">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フローチャート: 定義済み処理 21">
              <a:extLst>
                <a:ext uri="{FF2B5EF4-FFF2-40B4-BE49-F238E27FC236}">
                  <a16:creationId xmlns:a16="http://schemas.microsoft.com/office/drawing/2014/main" xmlns="" id="{AF72BDDB-B95D-46EF-BDA5-3BAC92F3E551}"/>
                </a:ext>
              </a:extLst>
            </p:cNvPr>
            <p:cNvSpPr/>
            <p:nvPr/>
          </p:nvSpPr>
          <p:spPr>
            <a:xfrm>
              <a:off x="7146095" y="4180946"/>
              <a:ext cx="563995" cy="352634"/>
            </a:xfrm>
            <a:prstGeom prst="flowChartPredefinedProcess">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弧 22">
              <a:extLst>
                <a:ext uri="{FF2B5EF4-FFF2-40B4-BE49-F238E27FC236}">
                  <a16:creationId xmlns:a16="http://schemas.microsoft.com/office/drawing/2014/main" xmlns="" id="{9A9A1968-217A-40F2-8562-B4B3F28251B7}"/>
                </a:ext>
              </a:extLst>
            </p:cNvPr>
            <p:cNvSpPr/>
            <p:nvPr/>
          </p:nvSpPr>
          <p:spPr>
            <a:xfrm>
              <a:off x="3263702" y="3887543"/>
              <a:ext cx="256624" cy="1409977"/>
            </a:xfrm>
            <a:prstGeom prst="arc">
              <a:avLst>
                <a:gd name="adj1" fmla="val 15723944"/>
                <a:gd name="adj2" fmla="val 5828559"/>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4" name="円弧 23">
              <a:extLst>
                <a:ext uri="{FF2B5EF4-FFF2-40B4-BE49-F238E27FC236}">
                  <a16:creationId xmlns:a16="http://schemas.microsoft.com/office/drawing/2014/main" xmlns="" id="{E84DB5E3-D01B-4791-96D7-D228517468B7}"/>
                </a:ext>
              </a:extLst>
            </p:cNvPr>
            <p:cNvSpPr/>
            <p:nvPr/>
          </p:nvSpPr>
          <p:spPr>
            <a:xfrm>
              <a:off x="5344741" y="3112217"/>
              <a:ext cx="256624" cy="3228707"/>
            </a:xfrm>
            <a:prstGeom prst="arc">
              <a:avLst>
                <a:gd name="adj1" fmla="val 15982603"/>
                <a:gd name="adj2" fmla="val 5589368"/>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6" name="フローチャート: 手作業 25">
              <a:extLst>
                <a:ext uri="{FF2B5EF4-FFF2-40B4-BE49-F238E27FC236}">
                  <a16:creationId xmlns:a16="http://schemas.microsoft.com/office/drawing/2014/main" xmlns="" id="{F062CA13-62A2-4541-94BE-AB6AC4794BD1}"/>
                </a:ext>
              </a:extLst>
            </p:cNvPr>
            <p:cNvSpPr/>
            <p:nvPr/>
          </p:nvSpPr>
          <p:spPr>
            <a:xfrm>
              <a:off x="7141318" y="4948641"/>
              <a:ext cx="922681" cy="628236"/>
            </a:xfrm>
            <a:prstGeom prst="flowChartManualOperati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テキスト ボックス 26">
              <a:extLst>
                <a:ext uri="{FF2B5EF4-FFF2-40B4-BE49-F238E27FC236}">
                  <a16:creationId xmlns:a16="http://schemas.microsoft.com/office/drawing/2014/main" xmlns="" id="{09E5AF1B-39E1-4897-AEB3-D3F56ACCACF3}"/>
                </a:ext>
              </a:extLst>
            </p:cNvPr>
            <p:cNvSpPr txBox="1"/>
            <p:nvPr/>
          </p:nvSpPr>
          <p:spPr>
            <a:xfrm>
              <a:off x="4330596" y="3950914"/>
              <a:ext cx="885084" cy="286691"/>
            </a:xfrm>
            <a:prstGeom prst="rect">
              <a:avLst/>
            </a:prstGeom>
            <a:noFill/>
          </p:spPr>
          <p:txBody>
            <a:bodyPr wrap="none" rtlCol="0">
              <a:spAutoFit/>
            </a:bodyPr>
            <a:lstStyle/>
            <a:p>
              <a:r>
                <a:rPr kumimoji="1" lang="en-US" altLang="ja-JP" sz="1000" dirty="0"/>
                <a:t>SW</a:t>
              </a:r>
              <a:r>
                <a:rPr kumimoji="1" lang="ja-JP" altLang="en-US" sz="1000" dirty="0"/>
                <a:t> </a:t>
              </a:r>
              <a:r>
                <a:rPr kumimoji="1" lang="en-US" altLang="ja-JP" sz="1000" dirty="0"/>
                <a:t>PKGs</a:t>
              </a:r>
              <a:endParaRPr kumimoji="1" lang="ja-JP" altLang="en-US" sz="1000" dirty="0"/>
            </a:p>
          </p:txBody>
        </p:sp>
        <p:sp>
          <p:nvSpPr>
            <p:cNvPr id="28" name="テキスト ボックス 27">
              <a:extLst>
                <a:ext uri="{FF2B5EF4-FFF2-40B4-BE49-F238E27FC236}">
                  <a16:creationId xmlns:a16="http://schemas.microsoft.com/office/drawing/2014/main" xmlns="" id="{FE32A134-6AF1-4FAB-9F1F-FBD2713E23EC}"/>
                </a:ext>
              </a:extLst>
            </p:cNvPr>
            <p:cNvSpPr txBox="1"/>
            <p:nvPr/>
          </p:nvSpPr>
          <p:spPr>
            <a:xfrm>
              <a:off x="4377526" y="4441320"/>
              <a:ext cx="900017" cy="465874"/>
            </a:xfrm>
            <a:prstGeom prst="rect">
              <a:avLst/>
            </a:prstGeom>
            <a:noFill/>
          </p:spPr>
          <p:txBody>
            <a:bodyPr wrap="none" rtlCol="0">
              <a:spAutoFit/>
            </a:bodyPr>
            <a:lstStyle/>
            <a:p>
              <a:r>
                <a:rPr kumimoji="1" lang="en-US" altLang="ja-JP" sz="1000" dirty="0"/>
                <a:t>SPDX</a:t>
              </a:r>
              <a:r>
                <a:rPr kumimoji="1" lang="ja-JP" altLang="en-US" sz="1000" dirty="0"/>
                <a:t> </a:t>
              </a:r>
              <a:r>
                <a:rPr kumimoji="1" lang="en-US" altLang="ja-JP" sz="1000" dirty="0"/>
                <a:t>or</a:t>
              </a:r>
            </a:p>
            <a:p>
              <a:r>
                <a:rPr kumimoji="1" lang="en-US" altLang="ja-JP" sz="1000" dirty="0"/>
                <a:t>SPDX</a:t>
              </a:r>
              <a:r>
                <a:rPr kumimoji="1" lang="ja-JP" altLang="en-US" sz="1000" dirty="0"/>
                <a:t> </a:t>
              </a:r>
              <a:r>
                <a:rPr kumimoji="1" lang="en-US" altLang="ja-JP" sz="1000" dirty="0"/>
                <a:t>Lite</a:t>
              </a:r>
              <a:endParaRPr kumimoji="1" lang="ja-JP" altLang="en-US" sz="1000" dirty="0"/>
            </a:p>
          </p:txBody>
        </p:sp>
        <p:grpSp>
          <p:nvGrpSpPr>
            <p:cNvPr id="38" name="グループ化 37">
              <a:extLst>
                <a:ext uri="{FF2B5EF4-FFF2-40B4-BE49-F238E27FC236}">
                  <a16:creationId xmlns:a16="http://schemas.microsoft.com/office/drawing/2014/main" xmlns="" id="{C8B1355A-70A1-495D-8E66-B5C2DA2633BB}"/>
                </a:ext>
              </a:extLst>
            </p:cNvPr>
            <p:cNvGrpSpPr/>
            <p:nvPr/>
          </p:nvGrpSpPr>
          <p:grpSpPr>
            <a:xfrm>
              <a:off x="2005103" y="2313343"/>
              <a:ext cx="1176931" cy="683844"/>
              <a:chOff x="987646" y="2313343"/>
              <a:chExt cx="1176931" cy="683844"/>
            </a:xfrm>
          </p:grpSpPr>
          <p:sp>
            <p:nvSpPr>
              <p:cNvPr id="25" name="フローチャート: 複数書類 24">
                <a:extLst>
                  <a:ext uri="{FF2B5EF4-FFF2-40B4-BE49-F238E27FC236}">
                    <a16:creationId xmlns:a16="http://schemas.microsoft.com/office/drawing/2014/main" xmlns="" id="{5FC6908A-1645-420B-9141-19A6F82C86C3}"/>
                  </a:ext>
                </a:extLst>
              </p:cNvPr>
              <p:cNvSpPr/>
              <p:nvPr/>
            </p:nvSpPr>
            <p:spPr>
              <a:xfrm>
                <a:off x="987646" y="2313343"/>
                <a:ext cx="1176931" cy="683844"/>
              </a:xfrm>
              <a:prstGeom prst="flowChartMultidocumen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テキスト ボックス 30">
                <a:extLst>
                  <a:ext uri="{FF2B5EF4-FFF2-40B4-BE49-F238E27FC236}">
                    <a16:creationId xmlns:a16="http://schemas.microsoft.com/office/drawing/2014/main" xmlns="" id="{9F2F11AB-E359-495A-9B0E-5C2CA6954A82}"/>
                  </a:ext>
                </a:extLst>
              </p:cNvPr>
              <p:cNvSpPr txBox="1"/>
              <p:nvPr/>
            </p:nvSpPr>
            <p:spPr>
              <a:xfrm>
                <a:off x="1022208" y="2479213"/>
                <a:ext cx="998939" cy="474832"/>
              </a:xfrm>
              <a:prstGeom prst="rect">
                <a:avLst/>
              </a:prstGeom>
              <a:solidFill>
                <a:schemeClr val="bg1"/>
              </a:solidFill>
            </p:spPr>
            <p:txBody>
              <a:bodyPr wrap="none" rtlCol="0">
                <a:spAutoFit/>
              </a:bodyPr>
              <a:lstStyle/>
              <a:p>
                <a:r>
                  <a:rPr kumimoji="1" lang="en-US" altLang="ja-JP" sz="1000" dirty="0"/>
                  <a:t>Definition of</a:t>
                </a:r>
              </a:p>
              <a:p>
                <a:r>
                  <a:rPr kumimoji="1" lang="en-US" altLang="ja-JP" sz="1000" dirty="0"/>
                  <a:t>SPDX </a:t>
                </a:r>
                <a:r>
                  <a:rPr kumimoji="1" lang="en-US" altLang="ja-JP" sz="1050" b="1" dirty="0">
                    <a:solidFill>
                      <a:srgbClr val="002060"/>
                    </a:solidFill>
                  </a:rPr>
                  <a:t>Lite</a:t>
                </a:r>
                <a:endParaRPr kumimoji="1" lang="ja-JP" altLang="en-US" sz="1000" b="1" dirty="0">
                  <a:solidFill>
                    <a:srgbClr val="002060"/>
                  </a:solidFill>
                </a:endParaRPr>
              </a:p>
            </p:txBody>
          </p:sp>
        </p:grpSp>
        <p:grpSp>
          <p:nvGrpSpPr>
            <p:cNvPr id="39" name="グループ化 38">
              <a:extLst>
                <a:ext uri="{FF2B5EF4-FFF2-40B4-BE49-F238E27FC236}">
                  <a16:creationId xmlns:a16="http://schemas.microsoft.com/office/drawing/2014/main" xmlns="" id="{C9EE8BFD-D8C9-4CAC-92DB-3D90006FB580}"/>
                </a:ext>
              </a:extLst>
            </p:cNvPr>
            <p:cNvGrpSpPr/>
            <p:nvPr/>
          </p:nvGrpSpPr>
          <p:grpSpPr>
            <a:xfrm>
              <a:off x="769078" y="2441870"/>
              <a:ext cx="1045516" cy="617559"/>
              <a:chOff x="2318408" y="2313343"/>
              <a:chExt cx="1045516" cy="617559"/>
            </a:xfrm>
          </p:grpSpPr>
          <p:sp>
            <p:nvSpPr>
              <p:cNvPr id="32" name="フローチャート: 書類 31">
                <a:extLst>
                  <a:ext uri="{FF2B5EF4-FFF2-40B4-BE49-F238E27FC236}">
                    <a16:creationId xmlns:a16="http://schemas.microsoft.com/office/drawing/2014/main" xmlns="" id="{7E83A7A7-36D3-49BA-AFE0-F5842315A05D}"/>
                  </a:ext>
                </a:extLst>
              </p:cNvPr>
              <p:cNvSpPr/>
              <p:nvPr/>
            </p:nvSpPr>
            <p:spPr>
              <a:xfrm>
                <a:off x="2318408" y="2313343"/>
                <a:ext cx="1045516" cy="617559"/>
              </a:xfrm>
              <a:prstGeom prst="flowChartDocumen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テキスト ボックス 32">
                <a:extLst>
                  <a:ext uri="{FF2B5EF4-FFF2-40B4-BE49-F238E27FC236}">
                    <a16:creationId xmlns:a16="http://schemas.microsoft.com/office/drawing/2014/main" xmlns="" id="{6D966C54-D560-4444-9DDD-94E88D7C4DC3}"/>
                  </a:ext>
                </a:extLst>
              </p:cNvPr>
              <p:cNvSpPr txBox="1"/>
              <p:nvPr/>
            </p:nvSpPr>
            <p:spPr>
              <a:xfrm>
                <a:off x="2479528" y="2456894"/>
                <a:ext cx="842155" cy="286691"/>
              </a:xfrm>
              <a:prstGeom prst="rect">
                <a:avLst/>
              </a:prstGeom>
              <a:solidFill>
                <a:schemeClr val="bg1"/>
              </a:solidFill>
            </p:spPr>
            <p:txBody>
              <a:bodyPr wrap="none" rtlCol="0">
                <a:spAutoFit/>
              </a:bodyPr>
              <a:lstStyle/>
              <a:p>
                <a:r>
                  <a:rPr kumimoji="1" lang="en-US" altLang="ja-JP" sz="1000" dirty="0"/>
                  <a:t>Guideline</a:t>
                </a:r>
                <a:endParaRPr kumimoji="1" lang="ja-JP" altLang="en-US" sz="1000" dirty="0"/>
              </a:p>
            </p:txBody>
          </p:sp>
        </p:grpSp>
        <p:sp>
          <p:nvSpPr>
            <p:cNvPr id="34" name="フローチャート: 書類 33">
              <a:extLst>
                <a:ext uri="{FF2B5EF4-FFF2-40B4-BE49-F238E27FC236}">
                  <a16:creationId xmlns:a16="http://schemas.microsoft.com/office/drawing/2014/main" xmlns="" id="{C497382A-D39C-40FB-947A-6CE9EAD3CE37}"/>
                </a:ext>
              </a:extLst>
            </p:cNvPr>
            <p:cNvSpPr/>
            <p:nvPr/>
          </p:nvSpPr>
          <p:spPr>
            <a:xfrm>
              <a:off x="4821983" y="2296428"/>
              <a:ext cx="1045516" cy="617559"/>
            </a:xfrm>
            <a:prstGeom prst="flowChartDocument">
              <a:avLst/>
            </a:prstGeom>
            <a:solidFill>
              <a:schemeClr val="bg1"/>
            </a:solidFill>
            <a:ln>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ボックス 34">
              <a:extLst>
                <a:ext uri="{FF2B5EF4-FFF2-40B4-BE49-F238E27FC236}">
                  <a16:creationId xmlns:a16="http://schemas.microsoft.com/office/drawing/2014/main" xmlns="" id="{478EC311-ECD6-421B-AC7A-1B0A95CBCEA9}"/>
                </a:ext>
              </a:extLst>
            </p:cNvPr>
            <p:cNvSpPr txBox="1"/>
            <p:nvPr/>
          </p:nvSpPr>
          <p:spPr>
            <a:xfrm>
              <a:off x="4916852" y="2344861"/>
              <a:ext cx="941080" cy="465874"/>
            </a:xfrm>
            <a:prstGeom prst="rect">
              <a:avLst/>
            </a:prstGeom>
            <a:solidFill>
              <a:schemeClr val="bg1"/>
            </a:solidFill>
          </p:spPr>
          <p:txBody>
            <a:bodyPr wrap="none" rtlCol="0">
              <a:spAutoFit/>
            </a:bodyPr>
            <a:lstStyle/>
            <a:p>
              <a:r>
                <a:rPr kumimoji="1" lang="en-US" altLang="ja-JP" sz="1000" dirty="0"/>
                <a:t>Operations</a:t>
              </a:r>
            </a:p>
            <a:p>
              <a:r>
                <a:rPr kumimoji="1" lang="en-US" altLang="ja-JP" sz="1000" dirty="0"/>
                <a:t>Guide</a:t>
              </a:r>
              <a:endParaRPr kumimoji="1" lang="ja-JP" altLang="en-US" sz="1000" dirty="0"/>
            </a:p>
          </p:txBody>
        </p:sp>
        <p:sp>
          <p:nvSpPr>
            <p:cNvPr id="36" name="テキスト ボックス 35">
              <a:extLst>
                <a:ext uri="{FF2B5EF4-FFF2-40B4-BE49-F238E27FC236}">
                  <a16:creationId xmlns:a16="http://schemas.microsoft.com/office/drawing/2014/main" xmlns="" id="{457A2766-2C10-426C-998A-CE4556D1B63B}"/>
                </a:ext>
              </a:extLst>
            </p:cNvPr>
            <p:cNvSpPr txBox="1"/>
            <p:nvPr/>
          </p:nvSpPr>
          <p:spPr>
            <a:xfrm>
              <a:off x="6268515" y="4556976"/>
              <a:ext cx="900017" cy="465874"/>
            </a:xfrm>
            <a:prstGeom prst="rect">
              <a:avLst/>
            </a:prstGeom>
            <a:solidFill>
              <a:schemeClr val="bg1"/>
            </a:solidFill>
          </p:spPr>
          <p:txBody>
            <a:bodyPr wrap="none" rtlCol="0">
              <a:spAutoFit/>
            </a:bodyPr>
            <a:lstStyle/>
            <a:p>
              <a:r>
                <a:rPr kumimoji="1" lang="en-US" altLang="ja-JP" sz="1000" dirty="0"/>
                <a:t>SPDX</a:t>
              </a:r>
              <a:r>
                <a:rPr kumimoji="1" lang="ja-JP" altLang="en-US" sz="1000" dirty="0"/>
                <a:t> </a:t>
              </a:r>
              <a:r>
                <a:rPr kumimoji="1" lang="en-US" altLang="ja-JP" sz="1000" dirty="0"/>
                <a:t>or</a:t>
              </a:r>
            </a:p>
            <a:p>
              <a:r>
                <a:rPr kumimoji="1" lang="en-US" altLang="ja-JP" sz="1000" dirty="0"/>
                <a:t>SPDX</a:t>
              </a:r>
              <a:r>
                <a:rPr kumimoji="1" lang="ja-JP" altLang="en-US" sz="1000" dirty="0"/>
                <a:t> </a:t>
              </a:r>
              <a:r>
                <a:rPr kumimoji="1" lang="en-US" altLang="ja-JP" sz="1000" dirty="0"/>
                <a:t>Lite</a:t>
              </a:r>
              <a:endParaRPr kumimoji="1" lang="ja-JP" altLang="en-US" sz="1000" dirty="0"/>
            </a:p>
          </p:txBody>
        </p:sp>
        <p:sp>
          <p:nvSpPr>
            <p:cNvPr id="37" name="テキスト ボックス 36">
              <a:extLst>
                <a:ext uri="{FF2B5EF4-FFF2-40B4-BE49-F238E27FC236}">
                  <a16:creationId xmlns:a16="http://schemas.microsoft.com/office/drawing/2014/main" xmlns="" id="{7C286A21-43CF-4E43-8E1C-25BF5B86EDE8}"/>
                </a:ext>
              </a:extLst>
            </p:cNvPr>
            <p:cNvSpPr txBox="1"/>
            <p:nvPr/>
          </p:nvSpPr>
          <p:spPr>
            <a:xfrm>
              <a:off x="7324199" y="4991157"/>
              <a:ext cx="536370" cy="483791"/>
            </a:xfrm>
            <a:prstGeom prst="rect">
              <a:avLst/>
            </a:prstGeom>
            <a:solidFill>
              <a:schemeClr val="bg1"/>
            </a:solidFill>
          </p:spPr>
          <p:txBody>
            <a:bodyPr wrap="square" rtlCol="0">
              <a:spAutoFit/>
            </a:bodyPr>
            <a:lstStyle/>
            <a:p>
              <a:r>
                <a:rPr kumimoji="1" lang="en-US" altLang="ja-JP" sz="700" dirty="0"/>
                <a:t>Std. SPDX</a:t>
              </a:r>
            </a:p>
            <a:p>
              <a:r>
                <a:rPr kumimoji="1" lang="en-US" altLang="ja-JP" sz="700" dirty="0"/>
                <a:t>Tools</a:t>
              </a:r>
              <a:endParaRPr kumimoji="1" lang="ja-JP" altLang="en-US" sz="700" dirty="0"/>
            </a:p>
          </p:txBody>
        </p:sp>
        <p:cxnSp>
          <p:nvCxnSpPr>
            <p:cNvPr id="43" name="コネクタ: 曲線 42">
              <a:extLst>
                <a:ext uri="{FF2B5EF4-FFF2-40B4-BE49-F238E27FC236}">
                  <a16:creationId xmlns:a16="http://schemas.microsoft.com/office/drawing/2014/main" xmlns="" id="{DD9FB01E-1F41-4E2C-8407-05792972FF95}"/>
                </a:ext>
              </a:extLst>
            </p:cNvPr>
            <p:cNvCxnSpPr>
              <a:cxnSpLocks/>
              <a:stCxn id="25" idx="2"/>
              <a:endCxn id="11" idx="0"/>
            </p:cNvCxnSpPr>
            <p:nvPr/>
          </p:nvCxnSpPr>
          <p:spPr>
            <a:xfrm rot="16200000" flipH="1">
              <a:off x="2647637" y="2835380"/>
              <a:ext cx="1416157" cy="1687975"/>
            </a:xfrm>
            <a:prstGeom prst="curvedConnector3">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コネクタ: 曲線 44">
              <a:extLst>
                <a:ext uri="{FF2B5EF4-FFF2-40B4-BE49-F238E27FC236}">
                  <a16:creationId xmlns:a16="http://schemas.microsoft.com/office/drawing/2014/main" xmlns="" id="{2D6A11B3-0010-4A3D-85F4-BEDB52BE0EFF}"/>
                </a:ext>
              </a:extLst>
            </p:cNvPr>
            <p:cNvCxnSpPr>
              <a:cxnSpLocks/>
              <a:stCxn id="32" idx="2"/>
            </p:cNvCxnSpPr>
            <p:nvPr/>
          </p:nvCxnSpPr>
          <p:spPr>
            <a:xfrm rot="16200000" flipH="1">
              <a:off x="1875559" y="2434880"/>
              <a:ext cx="868943" cy="2036387"/>
            </a:xfrm>
            <a:prstGeom prst="curvedConnector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テキスト ボックス 47">
              <a:extLst>
                <a:ext uri="{FF2B5EF4-FFF2-40B4-BE49-F238E27FC236}">
                  <a16:creationId xmlns:a16="http://schemas.microsoft.com/office/drawing/2014/main" xmlns="" id="{37A2E00E-2A2D-4E61-B0FB-75155C8C48CC}"/>
                </a:ext>
              </a:extLst>
            </p:cNvPr>
            <p:cNvSpPr txBox="1"/>
            <p:nvPr/>
          </p:nvSpPr>
          <p:spPr>
            <a:xfrm>
              <a:off x="3400789" y="3207826"/>
              <a:ext cx="1956444" cy="286691"/>
            </a:xfrm>
            <a:prstGeom prst="rect">
              <a:avLst/>
            </a:prstGeom>
            <a:noFill/>
          </p:spPr>
          <p:txBody>
            <a:bodyPr wrap="none" rtlCol="0">
              <a:spAutoFit/>
            </a:bodyPr>
            <a:lstStyle/>
            <a:p>
              <a:r>
                <a:rPr kumimoji="1" lang="en-US" altLang="ja-JP" sz="1000" dirty="0"/>
                <a:t>[ Compatible License List ]</a:t>
              </a:r>
              <a:endParaRPr kumimoji="1" lang="ja-JP" altLang="en-US" sz="1000" dirty="0"/>
            </a:p>
          </p:txBody>
        </p:sp>
        <p:sp>
          <p:nvSpPr>
            <p:cNvPr id="49" name="テキスト ボックス 48">
              <a:extLst>
                <a:ext uri="{FF2B5EF4-FFF2-40B4-BE49-F238E27FC236}">
                  <a16:creationId xmlns:a16="http://schemas.microsoft.com/office/drawing/2014/main" xmlns="" id="{86CA62E1-A779-44BA-818A-4D0D921B6296}"/>
                </a:ext>
              </a:extLst>
            </p:cNvPr>
            <p:cNvSpPr txBox="1"/>
            <p:nvPr/>
          </p:nvSpPr>
          <p:spPr>
            <a:xfrm>
              <a:off x="3050219" y="5778537"/>
              <a:ext cx="2445462" cy="286691"/>
            </a:xfrm>
            <a:prstGeom prst="rect">
              <a:avLst/>
            </a:prstGeom>
            <a:noFill/>
          </p:spPr>
          <p:txBody>
            <a:bodyPr wrap="none" rtlCol="0">
              <a:spAutoFit/>
            </a:bodyPr>
            <a:lstStyle/>
            <a:p>
              <a:r>
                <a:rPr kumimoji="1" lang="en-US" altLang="ja-JP" sz="1000" dirty="0"/>
                <a:t>[ Contract Conclusion </a:t>
              </a:r>
              <a:r>
                <a:rPr kumimoji="1" lang="en-US" altLang="ja-JP" sz="800" dirty="0"/>
                <a:t>(w/ </a:t>
              </a:r>
              <a:r>
                <a:rPr kumimoji="1" lang="en-US" altLang="ja-JP" sz="800" dirty="0" err="1"/>
                <a:t>Lic</a:t>
              </a:r>
              <a:r>
                <a:rPr kumimoji="1" lang="en-US" altLang="ja-JP" sz="800" dirty="0"/>
                <a:t>. Info.)</a:t>
              </a:r>
              <a:r>
                <a:rPr kumimoji="1" lang="en-US" altLang="ja-JP" sz="1000" dirty="0"/>
                <a:t> ]</a:t>
              </a:r>
              <a:endParaRPr kumimoji="1" lang="ja-JP" altLang="en-US" sz="1000" dirty="0"/>
            </a:p>
          </p:txBody>
        </p:sp>
        <p:sp>
          <p:nvSpPr>
            <p:cNvPr id="50" name="テキスト ボックス 49">
              <a:extLst>
                <a:ext uri="{FF2B5EF4-FFF2-40B4-BE49-F238E27FC236}">
                  <a16:creationId xmlns:a16="http://schemas.microsoft.com/office/drawing/2014/main" xmlns="" id="{3DB9A13C-E19A-4DD5-A8DD-C1EC10CDFB55}"/>
                </a:ext>
              </a:extLst>
            </p:cNvPr>
            <p:cNvSpPr txBox="1"/>
            <p:nvPr/>
          </p:nvSpPr>
          <p:spPr>
            <a:xfrm>
              <a:off x="3099498" y="5219226"/>
              <a:ext cx="2607845" cy="286691"/>
            </a:xfrm>
            <a:prstGeom prst="rect">
              <a:avLst/>
            </a:prstGeom>
            <a:noFill/>
          </p:spPr>
          <p:txBody>
            <a:bodyPr wrap="none" rtlCol="0">
              <a:spAutoFit/>
            </a:bodyPr>
            <a:lstStyle/>
            <a:p>
              <a:r>
                <a:rPr kumimoji="1" lang="en-US" altLang="ja-JP" sz="1000" dirty="0"/>
                <a:t>[ Follow-up Information </a:t>
              </a:r>
              <a:r>
                <a:rPr kumimoji="1" lang="en-US" altLang="ja-JP" sz="700" dirty="0"/>
                <a:t>(security/</a:t>
              </a:r>
              <a:r>
                <a:rPr kumimoji="1" lang="en-US" altLang="ja-JP" sz="700" dirty="0" err="1"/>
                <a:t>ver</a:t>
              </a:r>
              <a:r>
                <a:rPr kumimoji="1" lang="en-US" altLang="ja-JP" sz="700" dirty="0"/>
                <a:t>-up)</a:t>
              </a:r>
              <a:r>
                <a:rPr kumimoji="1" lang="en-US" altLang="ja-JP" sz="1000" dirty="0"/>
                <a:t> ]</a:t>
              </a:r>
              <a:endParaRPr kumimoji="1" lang="ja-JP" altLang="en-US" sz="1000" dirty="0"/>
            </a:p>
          </p:txBody>
        </p:sp>
        <p:sp>
          <p:nvSpPr>
            <p:cNvPr id="51" name="テキスト ボックス 50">
              <a:extLst>
                <a:ext uri="{FF2B5EF4-FFF2-40B4-BE49-F238E27FC236}">
                  <a16:creationId xmlns:a16="http://schemas.microsoft.com/office/drawing/2014/main" xmlns="" id="{087C0909-0202-46CE-8C6A-8BC89E6CF29C}"/>
                </a:ext>
              </a:extLst>
            </p:cNvPr>
            <p:cNvSpPr txBox="1"/>
            <p:nvPr/>
          </p:nvSpPr>
          <p:spPr>
            <a:xfrm>
              <a:off x="3791898" y="3599442"/>
              <a:ext cx="2040435" cy="286691"/>
            </a:xfrm>
            <a:prstGeom prst="rect">
              <a:avLst/>
            </a:prstGeom>
            <a:noFill/>
          </p:spPr>
          <p:txBody>
            <a:bodyPr wrap="none" rtlCol="0">
              <a:spAutoFit/>
            </a:bodyPr>
            <a:lstStyle/>
            <a:p>
              <a:r>
                <a:rPr kumimoji="1" lang="en-US" altLang="ja-JP" sz="1000" dirty="0"/>
                <a:t>[ SW Delivery </a:t>
              </a:r>
              <a:r>
                <a:rPr kumimoji="1" lang="en-US" altLang="ja-JP" sz="700" dirty="0"/>
                <a:t>(w/ License Info.)</a:t>
              </a:r>
              <a:r>
                <a:rPr kumimoji="1" lang="en-US" altLang="ja-JP" sz="1000" dirty="0"/>
                <a:t> ]</a:t>
              </a:r>
              <a:endParaRPr kumimoji="1" lang="ja-JP" altLang="en-US" sz="1000" dirty="0"/>
            </a:p>
          </p:txBody>
        </p:sp>
        <p:sp>
          <p:nvSpPr>
            <p:cNvPr id="52" name="矢印: 上向き折線 51">
              <a:extLst>
                <a:ext uri="{FF2B5EF4-FFF2-40B4-BE49-F238E27FC236}">
                  <a16:creationId xmlns:a16="http://schemas.microsoft.com/office/drawing/2014/main" xmlns="" id="{AA09E240-99B5-4204-8318-BB7EEC87B116}"/>
                </a:ext>
              </a:extLst>
            </p:cNvPr>
            <p:cNvSpPr/>
            <p:nvPr/>
          </p:nvSpPr>
          <p:spPr>
            <a:xfrm flipV="1">
              <a:off x="7300113" y="4575054"/>
              <a:ext cx="353746" cy="349782"/>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テキスト ボックス 52">
              <a:extLst>
                <a:ext uri="{FF2B5EF4-FFF2-40B4-BE49-F238E27FC236}">
                  <a16:creationId xmlns:a16="http://schemas.microsoft.com/office/drawing/2014/main" xmlns="" id="{3F1B542F-DF25-456F-92E3-E7440FAAF1A1}"/>
                </a:ext>
              </a:extLst>
            </p:cNvPr>
            <p:cNvSpPr txBox="1"/>
            <p:nvPr/>
          </p:nvSpPr>
          <p:spPr>
            <a:xfrm>
              <a:off x="6178924" y="5511187"/>
              <a:ext cx="1924714" cy="286691"/>
            </a:xfrm>
            <a:prstGeom prst="rect">
              <a:avLst/>
            </a:prstGeom>
            <a:noFill/>
          </p:spPr>
          <p:txBody>
            <a:bodyPr wrap="none" rtlCol="0">
              <a:spAutoFit/>
            </a:bodyPr>
            <a:lstStyle/>
            <a:p>
              <a:r>
                <a:rPr kumimoji="1" lang="en-US" altLang="ja-JP" sz="1000" dirty="0"/>
                <a:t>Summarizing License Info</a:t>
              </a:r>
              <a:endParaRPr kumimoji="1" lang="ja-JP" altLang="en-US" sz="1000" dirty="0"/>
            </a:p>
          </p:txBody>
        </p:sp>
        <p:cxnSp>
          <p:nvCxnSpPr>
            <p:cNvPr id="54" name="コネクタ: 曲線 53">
              <a:extLst>
                <a:ext uri="{FF2B5EF4-FFF2-40B4-BE49-F238E27FC236}">
                  <a16:creationId xmlns:a16="http://schemas.microsoft.com/office/drawing/2014/main" xmlns="" id="{1CC010E1-DD8F-4770-9841-012D6A2ED7C3}"/>
                </a:ext>
              </a:extLst>
            </p:cNvPr>
            <p:cNvCxnSpPr>
              <a:cxnSpLocks/>
              <a:stCxn id="34" idx="2"/>
            </p:cNvCxnSpPr>
            <p:nvPr/>
          </p:nvCxnSpPr>
          <p:spPr>
            <a:xfrm rot="16200000" flipH="1">
              <a:off x="5267455" y="2950444"/>
              <a:ext cx="270195" cy="115623"/>
            </a:xfrm>
            <a:prstGeom prst="curved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7" name="矢印: U ターン 56">
              <a:extLst>
                <a:ext uri="{FF2B5EF4-FFF2-40B4-BE49-F238E27FC236}">
                  <a16:creationId xmlns:a16="http://schemas.microsoft.com/office/drawing/2014/main" xmlns="" id="{ABDEACE2-B8F4-4CA6-92FA-1DEECF76C094}"/>
                </a:ext>
              </a:extLst>
            </p:cNvPr>
            <p:cNvSpPr/>
            <p:nvPr/>
          </p:nvSpPr>
          <p:spPr>
            <a:xfrm flipH="1" flipV="1">
              <a:off x="4837552" y="5807443"/>
              <a:ext cx="2303765" cy="387103"/>
            </a:xfrm>
            <a:prstGeom prst="uturnArrow">
              <a:avLst>
                <a:gd name="adj1" fmla="val 21820"/>
                <a:gd name="adj2" fmla="val 25000"/>
                <a:gd name="adj3" fmla="val 25000"/>
                <a:gd name="adj4" fmla="val 43750"/>
                <a:gd name="adj5" fmla="val 5258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0" name="テキスト ボックス 29">
              <a:extLst>
                <a:ext uri="{FF2B5EF4-FFF2-40B4-BE49-F238E27FC236}">
                  <a16:creationId xmlns:a16="http://schemas.microsoft.com/office/drawing/2014/main" xmlns="" id="{235A69C2-4400-4C95-9A47-EC6D23B3B8ED}"/>
                </a:ext>
              </a:extLst>
            </p:cNvPr>
            <p:cNvSpPr txBox="1"/>
            <p:nvPr/>
          </p:nvSpPr>
          <p:spPr>
            <a:xfrm>
              <a:off x="684136" y="2090831"/>
              <a:ext cx="1415165" cy="286691"/>
            </a:xfrm>
            <a:prstGeom prst="rect">
              <a:avLst/>
            </a:prstGeom>
            <a:solidFill>
              <a:schemeClr val="bg1"/>
            </a:solidFill>
          </p:spPr>
          <p:txBody>
            <a:bodyPr wrap="none" rtlCol="0">
              <a:spAutoFit/>
            </a:bodyPr>
            <a:lstStyle/>
            <a:p>
              <a:r>
                <a:rPr kumimoji="1" lang="en-US" altLang="ja-JP" sz="1000" dirty="0"/>
                <a:t>SPDX Community</a:t>
              </a:r>
              <a:endParaRPr kumimoji="1" lang="ja-JP" altLang="en-US" sz="1000" dirty="0"/>
            </a:p>
          </p:txBody>
        </p:sp>
      </p:grpSp>
      <p:sp>
        <p:nvSpPr>
          <p:cNvPr id="59" name="吹き出し: 四角形 58">
            <a:extLst>
              <a:ext uri="{FF2B5EF4-FFF2-40B4-BE49-F238E27FC236}">
                <a16:creationId xmlns:a16="http://schemas.microsoft.com/office/drawing/2014/main" xmlns="" id="{19A7AF7F-F41A-4310-9D33-A73DDBE923B8}"/>
              </a:ext>
            </a:extLst>
          </p:cNvPr>
          <p:cNvSpPr/>
          <p:nvPr/>
        </p:nvSpPr>
        <p:spPr>
          <a:xfrm>
            <a:off x="614430" y="4764352"/>
            <a:ext cx="2665162" cy="1775913"/>
          </a:xfrm>
          <a:prstGeom prst="wedgeRectCallout">
            <a:avLst>
              <a:gd name="adj1" fmla="val 83380"/>
              <a:gd name="adj2" fmla="val -85954"/>
            </a:avLst>
          </a:prstGeom>
          <a:solidFill>
            <a:schemeClr val="bg1"/>
          </a:solid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b="1" dirty="0">
                <a:solidFill>
                  <a:schemeClr val="tx1"/>
                </a:solidFill>
              </a:rPr>
              <a:t>Guideline</a:t>
            </a:r>
            <a:r>
              <a:rPr kumimoji="1" lang="ja-JP" altLang="en-US" b="1" dirty="0">
                <a:solidFill>
                  <a:schemeClr val="tx1"/>
                </a:solidFill>
              </a:rPr>
              <a:t>作成：</a:t>
            </a:r>
            <a:endParaRPr kumimoji="1" lang="en-US" altLang="ja-JP" b="1" dirty="0">
              <a:solidFill>
                <a:schemeClr val="tx1"/>
              </a:solidFill>
            </a:endParaRPr>
          </a:p>
          <a:p>
            <a:r>
              <a:rPr kumimoji="1" lang="en-US" altLang="ja-JP" dirty="0">
                <a:solidFill>
                  <a:schemeClr val="tx1"/>
                </a:solidFill>
              </a:rPr>
              <a:t>Supplier</a:t>
            </a:r>
            <a:r>
              <a:rPr kumimoji="1" lang="ja-JP" altLang="en-US" dirty="0">
                <a:solidFill>
                  <a:schemeClr val="tx1"/>
                </a:solidFill>
              </a:rPr>
              <a:t>が</a:t>
            </a:r>
            <a:r>
              <a:rPr kumimoji="1" lang="en-US" altLang="ja-JP" dirty="0">
                <a:solidFill>
                  <a:schemeClr val="tx1"/>
                </a:solidFill>
              </a:rPr>
              <a:t>SPDX/SPDX Lite</a:t>
            </a:r>
            <a:r>
              <a:rPr kumimoji="1" lang="ja-JP" altLang="en-US" dirty="0">
                <a:solidFill>
                  <a:schemeClr val="tx1"/>
                </a:solidFill>
              </a:rPr>
              <a:t>を用いてライセンス情報を提供する手順をガイド</a:t>
            </a:r>
            <a:endParaRPr kumimoji="1" lang="en-US" altLang="ja-JP" dirty="0">
              <a:solidFill>
                <a:schemeClr val="tx1"/>
              </a:solidFill>
            </a:endParaRPr>
          </a:p>
          <a:p>
            <a:endParaRPr kumimoji="1" lang="en-US" altLang="ja-JP" dirty="0">
              <a:solidFill>
                <a:schemeClr val="tx1"/>
              </a:solidFill>
            </a:endParaRPr>
          </a:p>
          <a:p>
            <a:r>
              <a:rPr kumimoji="1" lang="ja-JP" altLang="en-US" dirty="0">
                <a:solidFill>
                  <a:schemeClr val="tx1"/>
                </a:solidFill>
              </a:rPr>
              <a:t>初版レビュー中、目次案を</a:t>
            </a:r>
            <a:r>
              <a:rPr kumimoji="1" lang="en-US" altLang="ja-JP" dirty="0">
                <a:solidFill>
                  <a:schemeClr val="tx1"/>
                </a:solidFill>
              </a:rPr>
              <a:t>SPDX Community</a:t>
            </a:r>
            <a:r>
              <a:rPr kumimoji="1" lang="ja-JP" altLang="en-US" dirty="0">
                <a:solidFill>
                  <a:schemeClr val="tx1"/>
                </a:solidFill>
              </a:rPr>
              <a:t>に提示</a:t>
            </a:r>
          </a:p>
        </p:txBody>
      </p:sp>
      <p:sp>
        <p:nvSpPr>
          <p:cNvPr id="60" name="吹き出し: 四角形 59">
            <a:extLst>
              <a:ext uri="{FF2B5EF4-FFF2-40B4-BE49-F238E27FC236}">
                <a16:creationId xmlns:a16="http://schemas.microsoft.com/office/drawing/2014/main" xmlns="" id="{D1B1A220-4719-4FDA-B4EC-2B728177C51A}"/>
              </a:ext>
            </a:extLst>
          </p:cNvPr>
          <p:cNvSpPr/>
          <p:nvPr/>
        </p:nvSpPr>
        <p:spPr>
          <a:xfrm>
            <a:off x="485617" y="2752992"/>
            <a:ext cx="2355591" cy="1896989"/>
          </a:xfrm>
          <a:prstGeom prst="wedgeRectCallout">
            <a:avLst>
              <a:gd name="adj1" fmla="val 116744"/>
              <a:gd name="adj2" fmla="val 1638"/>
            </a:avLst>
          </a:prstGeom>
          <a:solidFill>
            <a:schemeClr val="bg1"/>
          </a:solid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b="1" dirty="0">
                <a:solidFill>
                  <a:schemeClr val="tx1"/>
                </a:solidFill>
              </a:rPr>
              <a:t>SPDX</a:t>
            </a:r>
            <a:r>
              <a:rPr kumimoji="1" lang="ja-JP" altLang="en-US" b="1" dirty="0">
                <a:solidFill>
                  <a:schemeClr val="tx1"/>
                </a:solidFill>
              </a:rPr>
              <a:t> </a:t>
            </a:r>
            <a:r>
              <a:rPr kumimoji="1" lang="en-US" altLang="ja-JP" b="1" dirty="0">
                <a:solidFill>
                  <a:schemeClr val="tx1"/>
                </a:solidFill>
              </a:rPr>
              <a:t>Lite</a:t>
            </a:r>
            <a:r>
              <a:rPr kumimoji="1" lang="ja-JP" altLang="en-US" b="1" dirty="0">
                <a:solidFill>
                  <a:schemeClr val="tx1"/>
                </a:solidFill>
              </a:rPr>
              <a:t>定義：</a:t>
            </a:r>
            <a:endParaRPr kumimoji="1" lang="en-US" altLang="ja-JP" b="1" dirty="0">
              <a:solidFill>
                <a:schemeClr val="tx1"/>
              </a:solidFill>
            </a:endParaRPr>
          </a:p>
          <a:p>
            <a:r>
              <a:rPr kumimoji="1" lang="ja-JP" altLang="en-US" dirty="0">
                <a:solidFill>
                  <a:schemeClr val="tx1"/>
                </a:solidFill>
              </a:rPr>
              <a:t>商用開発において必要最低限・必須のライセンス情報を定義</a:t>
            </a:r>
            <a:endParaRPr kumimoji="1" lang="en-US" altLang="ja-JP" dirty="0">
              <a:solidFill>
                <a:schemeClr val="tx1"/>
              </a:solidFill>
            </a:endParaRPr>
          </a:p>
          <a:p>
            <a:endParaRPr kumimoji="1" lang="en-US" altLang="ja-JP" dirty="0">
              <a:solidFill>
                <a:schemeClr val="tx1"/>
              </a:solidFill>
            </a:endParaRPr>
          </a:p>
          <a:p>
            <a:r>
              <a:rPr kumimoji="1" lang="en-US" altLang="ja-JP" dirty="0">
                <a:solidFill>
                  <a:schemeClr val="tx1"/>
                </a:solidFill>
              </a:rPr>
              <a:t>SPDX Community</a:t>
            </a:r>
            <a:r>
              <a:rPr kumimoji="1" lang="ja-JP" altLang="en-US" dirty="0">
                <a:solidFill>
                  <a:schemeClr val="tx1"/>
                </a:solidFill>
              </a:rPr>
              <a:t>に提示、</a:t>
            </a:r>
            <a:r>
              <a:rPr kumimoji="1" lang="en-US" altLang="ja-JP" dirty="0">
                <a:solidFill>
                  <a:schemeClr val="tx1"/>
                </a:solidFill>
              </a:rPr>
              <a:t>SPDX</a:t>
            </a:r>
            <a:r>
              <a:rPr kumimoji="1" lang="ja-JP" altLang="en-US" dirty="0">
                <a:solidFill>
                  <a:schemeClr val="tx1"/>
                </a:solidFill>
              </a:rPr>
              <a:t>定義への組み入れを実現</a:t>
            </a:r>
          </a:p>
        </p:txBody>
      </p:sp>
      <p:sp>
        <p:nvSpPr>
          <p:cNvPr id="63" name="吹き出し: 四角形 62">
            <a:extLst>
              <a:ext uri="{FF2B5EF4-FFF2-40B4-BE49-F238E27FC236}">
                <a16:creationId xmlns:a16="http://schemas.microsoft.com/office/drawing/2014/main" xmlns="" id="{66027873-3A29-4F87-BEBD-0815183B8598}"/>
              </a:ext>
            </a:extLst>
          </p:cNvPr>
          <p:cNvSpPr/>
          <p:nvPr/>
        </p:nvSpPr>
        <p:spPr>
          <a:xfrm>
            <a:off x="7458783" y="2679430"/>
            <a:ext cx="1961602" cy="990599"/>
          </a:xfrm>
          <a:prstGeom prst="wedgeRectCallout">
            <a:avLst>
              <a:gd name="adj1" fmla="val -57513"/>
              <a:gd name="adj2" fmla="val -21232"/>
            </a:avLst>
          </a:prstGeom>
          <a:solidFill>
            <a:schemeClr val="bg1"/>
          </a:solidFill>
          <a:ln w="2857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200" b="1" dirty="0">
                <a:solidFill>
                  <a:schemeClr val="tx1"/>
                </a:solidFill>
              </a:rPr>
              <a:t>Operations</a:t>
            </a:r>
            <a:r>
              <a:rPr kumimoji="1" lang="ja-JP" altLang="en-US" sz="1200" b="1" dirty="0">
                <a:solidFill>
                  <a:schemeClr val="tx1"/>
                </a:solidFill>
              </a:rPr>
              <a:t> </a:t>
            </a:r>
            <a:r>
              <a:rPr kumimoji="1" lang="en-US" altLang="ja-JP" sz="1200" b="1" dirty="0">
                <a:solidFill>
                  <a:schemeClr val="tx1"/>
                </a:solidFill>
              </a:rPr>
              <a:t>Guide</a:t>
            </a:r>
            <a:r>
              <a:rPr kumimoji="1" lang="ja-JP" altLang="en-US" sz="1200" b="1" dirty="0">
                <a:solidFill>
                  <a:schemeClr val="tx1"/>
                </a:solidFill>
              </a:rPr>
              <a:t>：</a:t>
            </a:r>
            <a:endParaRPr kumimoji="1" lang="en-US" altLang="ja-JP" sz="1200" b="1" dirty="0">
              <a:solidFill>
                <a:schemeClr val="tx1"/>
              </a:solidFill>
            </a:endParaRPr>
          </a:p>
          <a:p>
            <a:r>
              <a:rPr kumimoji="1" lang="ja-JP" altLang="en-US" sz="1200" dirty="0">
                <a:solidFill>
                  <a:schemeClr val="tx1"/>
                </a:solidFill>
              </a:rPr>
              <a:t>商用開発における企業間ライセンス処理を概説</a:t>
            </a:r>
            <a:endParaRPr kumimoji="1" lang="en-US" altLang="ja-JP" sz="1200" dirty="0">
              <a:solidFill>
                <a:schemeClr val="tx1"/>
              </a:solidFill>
            </a:endParaRPr>
          </a:p>
          <a:p>
            <a:endParaRPr kumimoji="1" lang="en-US" altLang="ja-JP" sz="1200" dirty="0">
              <a:solidFill>
                <a:schemeClr val="tx1"/>
              </a:solidFill>
            </a:endParaRPr>
          </a:p>
          <a:p>
            <a:r>
              <a:rPr kumimoji="1" lang="ja-JP" altLang="en-US" sz="1200" dirty="0">
                <a:solidFill>
                  <a:schemeClr val="tx1"/>
                </a:solidFill>
              </a:rPr>
              <a:t>目次案を作成、議論開始</a:t>
            </a:r>
          </a:p>
        </p:txBody>
      </p:sp>
    </p:spTree>
    <p:extLst>
      <p:ext uri="{BB962C8B-B14F-4D97-AF65-F5344CB8AC3E}">
        <p14:creationId xmlns:p14="http://schemas.microsoft.com/office/powerpoint/2010/main" val="24070088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Tooling</a:t>
            </a:r>
            <a:r>
              <a:rPr lang="ja-JP" altLang="en-US"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 </a:t>
            </a:r>
            <a:r>
              <a:rPr lang="en-US" altLang="ja-JP"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rPr>
              <a:t>SWG</a:t>
            </a:r>
            <a:endParaRPr kumimoji="1" lang="ja-JP" altLang="en-US" sz="2585"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5" name="テキスト プレースホルダー 4">
            <a:extLst>
              <a:ext uri="{FF2B5EF4-FFF2-40B4-BE49-F238E27FC236}">
                <a16:creationId xmlns="" xmlns:a16="http://schemas.microsoft.com/office/drawing/2014/main" id="{9A091B9E-9B88-4373-A3FD-07E75549F7F8}"/>
              </a:ext>
            </a:extLst>
          </p:cNvPr>
          <p:cNvSpPr>
            <a:spLocks noGrp="1"/>
          </p:cNvSpPr>
          <p:nvPr>
            <p:ph type="body" idx="1"/>
          </p:nvPr>
        </p:nvSpPr>
        <p:spPr>
          <a:xfrm>
            <a:off x="742323" y="1283500"/>
            <a:ext cx="4216774" cy="5312372"/>
          </a:xfrm>
        </p:spPr>
        <p:txBody>
          <a:bodyPr>
            <a:normAutofit/>
          </a:bodyPr>
          <a:lstStyle/>
          <a:p>
            <a:pPr marL="316531" indent="-316531">
              <a:lnSpc>
                <a:spcPts val="1800"/>
              </a:lnSpc>
              <a:spcBef>
                <a:spcPts val="1108"/>
              </a:spcBef>
              <a:buFont typeface="Wingdings" panose="05000000000000000000" pitchFamily="2" charset="2"/>
              <a:buChar char="l"/>
            </a:pP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活動の主軸：</a:t>
            </a:r>
            <a:r>
              <a:rPr lang="en-US" altLang="ja-JP" sz="1800" dirty="0">
                <a:latin typeface="メイリオ" panose="020B0604030504040204" pitchFamily="50" charset="-128"/>
                <a:ea typeface="メイリオ" panose="020B0604030504040204" pitchFamily="50" charset="-128"/>
                <a:cs typeface="メイリオ" panose="020B0604030504040204" pitchFamily="50" charset="-128"/>
              </a:rPr>
              <a:t/>
            </a:r>
            <a:br>
              <a:rPr lang="en-US" altLang="ja-JP" sz="1800" dirty="0">
                <a:latin typeface="メイリオ" panose="020B0604030504040204" pitchFamily="50" charset="-128"/>
                <a:ea typeface="メイリオ" panose="020B0604030504040204" pitchFamily="50" charset="-128"/>
                <a:cs typeface="メイリオ" panose="020B0604030504040204" pitchFamily="50" charset="-128"/>
              </a:rPr>
            </a:b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参加メンバ間でツールに関して議論</a:t>
            </a:r>
          </a:p>
          <a:p>
            <a:pPr marL="316531" indent="-316531">
              <a:lnSpc>
                <a:spcPts val="1800"/>
              </a:lnSpc>
              <a:spcBef>
                <a:spcPts val="1108"/>
              </a:spcBef>
              <a:buFont typeface="Wingdings" panose="05000000000000000000" pitchFamily="2" charset="2"/>
              <a:buChar char="l"/>
            </a:pPr>
            <a:endParaRPr lang="en-US" altLang="ja-JP" sz="1800" dirty="0">
              <a:latin typeface="メイリオ" panose="020B0604030504040204" pitchFamily="50" charset="-128"/>
              <a:ea typeface="メイリオ" panose="020B0604030504040204" pitchFamily="50" charset="-128"/>
              <a:cs typeface="メイリオ" panose="020B0604030504040204" pitchFamily="50" charset="-128"/>
            </a:endParaRPr>
          </a:p>
          <a:p>
            <a:pPr marL="316531" indent="-316531">
              <a:lnSpc>
                <a:spcPts val="1800"/>
              </a:lnSpc>
              <a:spcBef>
                <a:spcPts val="1108"/>
              </a:spcBef>
              <a:buFont typeface="Wingdings" panose="05000000000000000000" pitchFamily="2" charset="2"/>
              <a:buChar char="l"/>
            </a:pP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成果目標</a:t>
            </a:r>
            <a:endParaRPr lang="en-US" altLang="ja-JP" sz="1800" dirty="0">
              <a:latin typeface="メイリオ" panose="020B0604030504040204" pitchFamily="50" charset="-128"/>
              <a:ea typeface="メイリオ" panose="020B0604030504040204" pitchFamily="50" charset="-128"/>
              <a:cs typeface="メイリオ" panose="020B0604030504040204" pitchFamily="50" charset="-128"/>
            </a:endParaRPr>
          </a:p>
          <a:p>
            <a:pPr marL="569755" lvl="1" indent="-316531">
              <a:lnSpc>
                <a:spcPts val="1800"/>
              </a:lnSpc>
              <a:spcBef>
                <a:spcPts val="1108"/>
              </a:spcBef>
              <a:buFont typeface="Wingdings" panose="05000000000000000000" pitchFamily="2" charset="2"/>
              <a:buChar char="l"/>
            </a:pP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ツールに関する入手可能な情報をまとめる</a:t>
            </a:r>
          </a:p>
          <a:p>
            <a:pPr marL="822980" lvl="2" indent="-316531">
              <a:lnSpc>
                <a:spcPts val="1800"/>
              </a:lnSpc>
              <a:spcBef>
                <a:spcPts val="1108"/>
              </a:spcBef>
              <a:buFont typeface="Wingdings" panose="05000000000000000000" pitchFamily="2" charset="2"/>
              <a:buChar char="l"/>
            </a:pPr>
            <a:r>
              <a:rPr lang="ja-JP" altLang="en-US" sz="1616" dirty="0">
                <a:latin typeface="メイリオ" panose="020B0604030504040204" pitchFamily="50" charset="-128"/>
                <a:ea typeface="メイリオ" panose="020B0604030504040204" pitchFamily="50" charset="-128"/>
                <a:cs typeface="メイリオ" panose="020B0604030504040204" pitchFamily="50" charset="-128"/>
              </a:rPr>
              <a:t>ツール紹介や関連セミナー開催</a:t>
            </a:r>
            <a:endParaRPr lang="en-US" altLang="ja-JP" sz="1616" dirty="0">
              <a:latin typeface="メイリオ" panose="020B0604030504040204" pitchFamily="50" charset="-128"/>
              <a:ea typeface="メイリオ" panose="020B0604030504040204" pitchFamily="50" charset="-128"/>
              <a:cs typeface="メイリオ" panose="020B0604030504040204" pitchFamily="50" charset="-128"/>
            </a:endParaRPr>
          </a:p>
          <a:p>
            <a:pPr marL="569755" lvl="1" indent="-316531">
              <a:lnSpc>
                <a:spcPts val="1800"/>
              </a:lnSpc>
              <a:spcBef>
                <a:spcPts val="1108"/>
              </a:spcBef>
              <a:buFont typeface="Wingdings" panose="05000000000000000000" pitchFamily="2" charset="2"/>
              <a:buChar char="l"/>
            </a:pP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情報の流通過程とツールのマッピングを行い不足を洗い出す</a:t>
            </a:r>
            <a:endParaRPr lang="en-US" altLang="ja-JP" sz="1616" dirty="0">
              <a:latin typeface="メイリオ" panose="020B0604030504040204" pitchFamily="50" charset="-128"/>
              <a:ea typeface="メイリオ" panose="020B0604030504040204" pitchFamily="50" charset="-128"/>
              <a:cs typeface="メイリオ" panose="020B0604030504040204" pitchFamily="50" charset="-128"/>
            </a:endParaRPr>
          </a:p>
          <a:p>
            <a:pPr marL="569755" lvl="1" indent="-316531">
              <a:lnSpc>
                <a:spcPts val="1800"/>
              </a:lnSpc>
              <a:spcBef>
                <a:spcPts val="1108"/>
              </a:spcBef>
              <a:buFont typeface="Wingdings" panose="05000000000000000000" pitchFamily="2" charset="2"/>
              <a:buChar char="l"/>
            </a:pP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関連するコミュニティへの提案</a:t>
            </a:r>
          </a:p>
          <a:p>
            <a:pPr marL="569755" lvl="1" indent="-316531">
              <a:lnSpc>
                <a:spcPts val="1800"/>
              </a:lnSpc>
              <a:spcBef>
                <a:spcPts val="1108"/>
              </a:spcBef>
              <a:buFont typeface="Wingdings" panose="05000000000000000000" pitchFamily="2" charset="2"/>
              <a:buChar char="l"/>
            </a:pP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ツールが管理する「データ」の流通手段</a:t>
            </a:r>
          </a:p>
          <a:p>
            <a:pPr marL="569755" lvl="1" indent="-316531">
              <a:lnSpc>
                <a:spcPts val="1800"/>
              </a:lnSpc>
              <a:spcBef>
                <a:spcPts val="1108"/>
              </a:spcBef>
              <a:buFont typeface="Wingdings" panose="05000000000000000000" pitchFamily="2" charset="2"/>
              <a:buChar char="l"/>
            </a:pPr>
            <a:r>
              <a:rPr lang="en-US" altLang="ja-JP" sz="1800" dirty="0">
                <a:latin typeface="メイリオ" panose="020B0604030504040204" pitchFamily="50" charset="-128"/>
                <a:ea typeface="メイリオ" panose="020B0604030504040204" pitchFamily="50" charset="-128"/>
                <a:cs typeface="メイリオ" panose="020B0604030504040204" pitchFamily="50" charset="-128"/>
              </a:rPr>
              <a:t>SPDX</a:t>
            </a: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ツールや</a:t>
            </a:r>
            <a:r>
              <a:rPr lang="en-US" altLang="ja-JP" sz="1800" dirty="0">
                <a:latin typeface="メイリオ" panose="020B0604030504040204" pitchFamily="50" charset="-128"/>
                <a:ea typeface="メイリオ" panose="020B0604030504040204" pitchFamily="50" charset="-128"/>
                <a:cs typeface="メイリオ" panose="020B0604030504040204" pitchFamily="50" charset="-128"/>
              </a:rPr>
              <a:t>OSS</a:t>
            </a: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開発コミュニティとの連携方法</a:t>
            </a:r>
          </a:p>
          <a:p>
            <a:pPr marL="569755" lvl="1" indent="-316531">
              <a:lnSpc>
                <a:spcPts val="1800"/>
              </a:lnSpc>
              <a:spcBef>
                <a:spcPts val="1108"/>
              </a:spcBef>
              <a:buFont typeface="Wingdings" panose="05000000000000000000" pitchFamily="2" charset="2"/>
              <a:buChar char="l"/>
            </a:pPr>
            <a:endParaRPr lang="ja-JP" altLang="en-US" sz="1800" dirty="0">
              <a:latin typeface="メイリオ" panose="020B0604030504040204" pitchFamily="50" charset="-128"/>
              <a:ea typeface="メイリオ" panose="020B0604030504040204" pitchFamily="50" charset="-128"/>
              <a:cs typeface="メイリオ" panose="020B0604030504040204" pitchFamily="50" charset="-128"/>
            </a:endParaRPr>
          </a:p>
          <a:p>
            <a:pPr marL="253224" lvl="1" indent="0">
              <a:lnSpc>
                <a:spcPts val="1800"/>
              </a:lnSpc>
              <a:spcBef>
                <a:spcPts val="1108"/>
              </a:spcBef>
              <a:buNone/>
            </a:pPr>
            <a:endParaRPr lang="ja-JP" altLang="en-US" sz="1800"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67" name="テキスト プレースホルダー 4">
            <a:extLst>
              <a:ext uri="{FF2B5EF4-FFF2-40B4-BE49-F238E27FC236}">
                <a16:creationId xmlns="" xmlns:a16="http://schemas.microsoft.com/office/drawing/2014/main" id="{9A091B9E-9B88-4373-A3FD-07E75549F7F8}"/>
              </a:ext>
            </a:extLst>
          </p:cNvPr>
          <p:cNvSpPr txBox="1">
            <a:spLocks/>
          </p:cNvSpPr>
          <p:nvPr/>
        </p:nvSpPr>
        <p:spPr>
          <a:xfrm>
            <a:off x="5054975" y="1289597"/>
            <a:ext cx="4216774" cy="5312372"/>
          </a:xfrm>
          <a:prstGeom prst="rect">
            <a:avLst/>
          </a:prstGeom>
          <a:noFill/>
          <a:ln>
            <a:noFill/>
          </a:ln>
        </p:spPr>
        <p:txBody>
          <a:bodyPr lIns="91425" tIns="91425" rIns="91425" bIns="91425" anchor="t" anchorCtr="0">
            <a:normAutofit/>
          </a:bodyPr>
          <a:lstStyle>
            <a:defPPr marR="0" lvl="0" algn="l" rtl="0">
              <a:lnSpc>
                <a:spcPct val="100000"/>
              </a:lnSpc>
              <a:spcBef>
                <a:spcPts val="0"/>
              </a:spcBef>
              <a:spcAft>
                <a:spcPts val="0"/>
              </a:spcAft>
            </a:defPPr>
            <a:lvl1pPr marL="168817" marR="0" lvl="0" indent="-49237" algn="l" rtl="0">
              <a:lnSpc>
                <a:spcPct val="100000"/>
              </a:lnSpc>
              <a:spcBef>
                <a:spcPts val="443"/>
              </a:spcBef>
              <a:spcAft>
                <a:spcPts val="0"/>
              </a:spcAft>
              <a:buClr>
                <a:schemeClr val="accent1"/>
              </a:buClr>
              <a:buSzPct val="85000"/>
              <a:buFont typeface="Arial"/>
              <a:buChar char="•"/>
              <a:defRPr sz="2215" b="0" i="0" u="none" strike="noStrike" cap="none">
                <a:solidFill>
                  <a:schemeClr val="dk1"/>
                </a:solidFill>
                <a:latin typeface="Roboto"/>
                <a:ea typeface="Roboto"/>
                <a:cs typeface="Roboto"/>
                <a:sym typeface="Roboto"/>
              </a:defRPr>
            </a:lvl1pPr>
            <a:lvl2pPr marL="422041" marR="0" lvl="1" indent="-76202" algn="l" rtl="0">
              <a:lnSpc>
                <a:spcPct val="100000"/>
              </a:lnSpc>
              <a:spcBef>
                <a:spcPts val="369"/>
              </a:spcBef>
              <a:spcAft>
                <a:spcPts val="0"/>
              </a:spcAft>
              <a:buClr>
                <a:schemeClr val="accent1"/>
              </a:buClr>
              <a:buSzPct val="85000"/>
              <a:buFont typeface="Arial"/>
              <a:buChar char="•"/>
              <a:defRPr sz="1846" b="0" i="0" u="none" strike="noStrike" cap="none">
                <a:solidFill>
                  <a:schemeClr val="dk1"/>
                </a:solidFill>
                <a:latin typeface="Roboto"/>
                <a:ea typeface="Roboto"/>
                <a:cs typeface="Roboto"/>
                <a:sym typeface="Roboto"/>
              </a:defRPr>
            </a:lvl2pPr>
            <a:lvl3pPr marL="675266" marR="0" lvl="2" indent="-76202" algn="l" rtl="0">
              <a:lnSpc>
                <a:spcPct val="100000"/>
              </a:lnSpc>
              <a:spcBef>
                <a:spcPts val="332"/>
              </a:spcBef>
              <a:spcAft>
                <a:spcPts val="0"/>
              </a:spcAft>
              <a:buClr>
                <a:schemeClr val="accent1"/>
              </a:buClr>
              <a:buSzPct val="90000"/>
              <a:buFont typeface="Arial"/>
              <a:buChar char="•"/>
              <a:defRPr sz="1662" b="0" i="0" u="none" strike="noStrike" cap="none">
                <a:solidFill>
                  <a:schemeClr val="dk1"/>
                </a:solidFill>
                <a:latin typeface="Roboto"/>
                <a:ea typeface="Roboto"/>
                <a:cs typeface="Roboto"/>
                <a:sym typeface="Roboto"/>
              </a:defRPr>
            </a:lvl3pPr>
            <a:lvl4pPr marL="928490" marR="0" lvl="3" indent="-84407" algn="l" rtl="0">
              <a:lnSpc>
                <a:spcPct val="100000"/>
              </a:lnSpc>
              <a:spcBef>
                <a:spcPts val="295"/>
              </a:spcBef>
              <a:spcAft>
                <a:spcPts val="0"/>
              </a:spcAft>
              <a:buClr>
                <a:schemeClr val="accent1"/>
              </a:buClr>
              <a:buSzPct val="100000"/>
              <a:buFont typeface="Arial"/>
              <a:buChar char="•"/>
              <a:defRPr sz="1477" b="0" i="0" u="none" strike="noStrike" cap="none">
                <a:solidFill>
                  <a:schemeClr val="dk1"/>
                </a:solidFill>
                <a:latin typeface="Roboto"/>
                <a:ea typeface="Roboto"/>
                <a:cs typeface="Roboto"/>
                <a:sym typeface="Roboto"/>
              </a:defRPr>
            </a:lvl4pPr>
            <a:lvl5pPr marL="1097307" marR="0" lvl="4" indent="-53927" algn="l" rtl="0">
              <a:lnSpc>
                <a:spcPct val="100000"/>
              </a:lnSpc>
              <a:spcBef>
                <a:spcPts val="258"/>
              </a:spcBef>
              <a:spcAft>
                <a:spcPts val="0"/>
              </a:spcAft>
              <a:buClr>
                <a:schemeClr val="accent1"/>
              </a:buClr>
              <a:buSzPct val="100000"/>
              <a:buFont typeface="Arial"/>
              <a:buChar char="•"/>
              <a:defRPr sz="1292" b="0" i="0" u="none" strike="noStrike" cap="none">
                <a:solidFill>
                  <a:schemeClr val="dk1"/>
                </a:solidFill>
                <a:latin typeface="Roboto"/>
                <a:ea typeface="Roboto"/>
                <a:cs typeface="Roboto"/>
                <a:sym typeface="Roboto"/>
              </a:defRPr>
            </a:lvl5pPr>
            <a:lvl6pPr marL="1266124" marR="0" lvl="5" indent="-99649" algn="l" rtl="0">
              <a:lnSpc>
                <a:spcPct val="100000"/>
              </a:lnSpc>
              <a:spcBef>
                <a:spcPts val="240"/>
              </a:spcBef>
              <a:spcAft>
                <a:spcPts val="0"/>
              </a:spcAft>
              <a:buClr>
                <a:schemeClr val="accent1"/>
              </a:buClr>
              <a:buSzPct val="100000"/>
              <a:buFont typeface="Arial"/>
              <a:buChar char="•"/>
              <a:defRPr sz="1200" b="0" i="0" u="none" strike="noStrike" cap="none">
                <a:solidFill>
                  <a:schemeClr val="dk1"/>
                </a:solidFill>
                <a:latin typeface="Arial"/>
                <a:ea typeface="Arial"/>
                <a:cs typeface="Arial"/>
                <a:sym typeface="Arial"/>
              </a:defRPr>
            </a:lvl6pPr>
            <a:lvl7pPr marL="1434940" marR="0" lvl="6" indent="-92615" algn="l" rtl="0">
              <a:lnSpc>
                <a:spcPct val="100000"/>
              </a:lnSpc>
              <a:spcBef>
                <a:spcPts val="240"/>
              </a:spcBef>
              <a:spcAft>
                <a:spcPts val="0"/>
              </a:spcAft>
              <a:buClr>
                <a:schemeClr val="accent1"/>
              </a:buClr>
              <a:buSzPct val="100000"/>
              <a:buFont typeface="Arial"/>
              <a:buChar char="•"/>
              <a:defRPr sz="1200" b="0" i="0" u="none" strike="noStrike" cap="none">
                <a:solidFill>
                  <a:schemeClr val="dk1"/>
                </a:solidFill>
                <a:latin typeface="Arial"/>
                <a:ea typeface="Arial"/>
                <a:cs typeface="Arial"/>
                <a:sym typeface="Arial"/>
              </a:defRPr>
            </a:lvl7pPr>
            <a:lvl8pPr marL="1603757" marR="0" lvl="7" indent="-97304" algn="l" rtl="0">
              <a:lnSpc>
                <a:spcPct val="100000"/>
              </a:lnSpc>
              <a:spcBef>
                <a:spcPts val="240"/>
              </a:spcBef>
              <a:spcAft>
                <a:spcPts val="0"/>
              </a:spcAft>
              <a:buClr>
                <a:schemeClr val="accent1"/>
              </a:buClr>
              <a:buSzPct val="100000"/>
              <a:buFont typeface="Arial"/>
              <a:buChar char="•"/>
              <a:defRPr sz="1200" b="0" i="0" u="none" strike="noStrike" cap="none">
                <a:solidFill>
                  <a:schemeClr val="dk1"/>
                </a:solidFill>
                <a:latin typeface="Arial"/>
                <a:ea typeface="Arial"/>
                <a:cs typeface="Arial"/>
                <a:sym typeface="Arial"/>
              </a:defRPr>
            </a:lvl8pPr>
            <a:lvl9pPr marL="1772574" marR="0" lvl="8" indent="-101992" algn="l" rtl="0">
              <a:lnSpc>
                <a:spcPct val="100000"/>
              </a:lnSpc>
              <a:spcBef>
                <a:spcPts val="240"/>
              </a:spcBef>
              <a:spcAft>
                <a:spcPts val="0"/>
              </a:spcAft>
              <a:buClr>
                <a:schemeClr val="accent1"/>
              </a:buClr>
              <a:buSzPct val="100000"/>
              <a:buFont typeface="Arial"/>
              <a:buChar char="•"/>
              <a:defRPr sz="1200" b="0" i="0" u="none" strike="noStrike" cap="none">
                <a:solidFill>
                  <a:schemeClr val="dk1"/>
                </a:solidFill>
                <a:latin typeface="Arial"/>
                <a:ea typeface="Arial"/>
                <a:cs typeface="Arial"/>
                <a:sym typeface="Arial"/>
              </a:defRPr>
            </a:lvl9pPr>
          </a:lstStyle>
          <a:p>
            <a:pPr marL="316531" indent="-316531">
              <a:lnSpc>
                <a:spcPts val="1800"/>
              </a:lnSpc>
              <a:spcBef>
                <a:spcPts val="1108"/>
              </a:spcBef>
              <a:buFont typeface="Wingdings" panose="05000000000000000000" pitchFamily="2" charset="2"/>
              <a:buChar char="l"/>
            </a:pP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今までの活動</a:t>
            </a:r>
          </a:p>
        </p:txBody>
      </p:sp>
      <p:sp>
        <p:nvSpPr>
          <p:cNvPr id="68" name="テキスト プレースホルダー 4">
            <a:extLst>
              <a:ext uri="{FF2B5EF4-FFF2-40B4-BE49-F238E27FC236}">
                <a16:creationId xmlns="" xmlns:a16="http://schemas.microsoft.com/office/drawing/2014/main" id="{9A091B9E-9B88-4373-A3FD-07E75549F7F8}"/>
              </a:ext>
            </a:extLst>
          </p:cNvPr>
          <p:cNvSpPr txBox="1">
            <a:spLocks/>
          </p:cNvSpPr>
          <p:nvPr/>
        </p:nvSpPr>
        <p:spPr>
          <a:xfrm>
            <a:off x="4953000" y="6102096"/>
            <a:ext cx="4216774" cy="493777"/>
          </a:xfrm>
          <a:prstGeom prst="rect">
            <a:avLst/>
          </a:prstGeom>
          <a:noFill/>
          <a:ln>
            <a:noFill/>
          </a:ln>
        </p:spPr>
        <p:txBody>
          <a:bodyPr lIns="91425" tIns="91425" rIns="91425" bIns="91425" anchor="t" anchorCtr="0">
            <a:normAutofit/>
          </a:bodyPr>
          <a:lstStyle>
            <a:defPPr marR="0" lvl="0" algn="l" rtl="0">
              <a:lnSpc>
                <a:spcPct val="100000"/>
              </a:lnSpc>
              <a:spcBef>
                <a:spcPts val="0"/>
              </a:spcBef>
              <a:spcAft>
                <a:spcPts val="0"/>
              </a:spcAft>
            </a:defPPr>
            <a:lvl1pPr marL="168817" marR="0" lvl="0" indent="-49237" algn="l" rtl="0">
              <a:lnSpc>
                <a:spcPct val="100000"/>
              </a:lnSpc>
              <a:spcBef>
                <a:spcPts val="443"/>
              </a:spcBef>
              <a:spcAft>
                <a:spcPts val="0"/>
              </a:spcAft>
              <a:buClr>
                <a:schemeClr val="accent1"/>
              </a:buClr>
              <a:buSzPct val="85000"/>
              <a:buFont typeface="Arial"/>
              <a:buChar char="•"/>
              <a:defRPr sz="2215" b="0" i="0" u="none" strike="noStrike" cap="none">
                <a:solidFill>
                  <a:schemeClr val="dk1"/>
                </a:solidFill>
                <a:latin typeface="Roboto"/>
                <a:ea typeface="Roboto"/>
                <a:cs typeface="Roboto"/>
                <a:sym typeface="Roboto"/>
              </a:defRPr>
            </a:lvl1pPr>
            <a:lvl2pPr marL="422041" marR="0" lvl="1" indent="-76202" algn="l" rtl="0">
              <a:lnSpc>
                <a:spcPct val="100000"/>
              </a:lnSpc>
              <a:spcBef>
                <a:spcPts val="369"/>
              </a:spcBef>
              <a:spcAft>
                <a:spcPts val="0"/>
              </a:spcAft>
              <a:buClr>
                <a:schemeClr val="accent1"/>
              </a:buClr>
              <a:buSzPct val="85000"/>
              <a:buFont typeface="Arial"/>
              <a:buChar char="•"/>
              <a:defRPr sz="1846" b="0" i="0" u="none" strike="noStrike" cap="none">
                <a:solidFill>
                  <a:schemeClr val="dk1"/>
                </a:solidFill>
                <a:latin typeface="Roboto"/>
                <a:ea typeface="Roboto"/>
                <a:cs typeface="Roboto"/>
                <a:sym typeface="Roboto"/>
              </a:defRPr>
            </a:lvl2pPr>
            <a:lvl3pPr marL="675266" marR="0" lvl="2" indent="-76202" algn="l" rtl="0">
              <a:lnSpc>
                <a:spcPct val="100000"/>
              </a:lnSpc>
              <a:spcBef>
                <a:spcPts val="332"/>
              </a:spcBef>
              <a:spcAft>
                <a:spcPts val="0"/>
              </a:spcAft>
              <a:buClr>
                <a:schemeClr val="accent1"/>
              </a:buClr>
              <a:buSzPct val="90000"/>
              <a:buFont typeface="Arial"/>
              <a:buChar char="•"/>
              <a:defRPr sz="1662" b="0" i="0" u="none" strike="noStrike" cap="none">
                <a:solidFill>
                  <a:schemeClr val="dk1"/>
                </a:solidFill>
                <a:latin typeface="Roboto"/>
                <a:ea typeface="Roboto"/>
                <a:cs typeface="Roboto"/>
                <a:sym typeface="Roboto"/>
              </a:defRPr>
            </a:lvl3pPr>
            <a:lvl4pPr marL="928490" marR="0" lvl="3" indent="-84407" algn="l" rtl="0">
              <a:lnSpc>
                <a:spcPct val="100000"/>
              </a:lnSpc>
              <a:spcBef>
                <a:spcPts val="295"/>
              </a:spcBef>
              <a:spcAft>
                <a:spcPts val="0"/>
              </a:spcAft>
              <a:buClr>
                <a:schemeClr val="accent1"/>
              </a:buClr>
              <a:buSzPct val="100000"/>
              <a:buFont typeface="Arial"/>
              <a:buChar char="•"/>
              <a:defRPr sz="1477" b="0" i="0" u="none" strike="noStrike" cap="none">
                <a:solidFill>
                  <a:schemeClr val="dk1"/>
                </a:solidFill>
                <a:latin typeface="Roboto"/>
                <a:ea typeface="Roboto"/>
                <a:cs typeface="Roboto"/>
                <a:sym typeface="Roboto"/>
              </a:defRPr>
            </a:lvl4pPr>
            <a:lvl5pPr marL="1097307" marR="0" lvl="4" indent="-53927" algn="l" rtl="0">
              <a:lnSpc>
                <a:spcPct val="100000"/>
              </a:lnSpc>
              <a:spcBef>
                <a:spcPts val="258"/>
              </a:spcBef>
              <a:spcAft>
                <a:spcPts val="0"/>
              </a:spcAft>
              <a:buClr>
                <a:schemeClr val="accent1"/>
              </a:buClr>
              <a:buSzPct val="100000"/>
              <a:buFont typeface="Arial"/>
              <a:buChar char="•"/>
              <a:defRPr sz="1292" b="0" i="0" u="none" strike="noStrike" cap="none">
                <a:solidFill>
                  <a:schemeClr val="dk1"/>
                </a:solidFill>
                <a:latin typeface="Roboto"/>
                <a:ea typeface="Roboto"/>
                <a:cs typeface="Roboto"/>
                <a:sym typeface="Roboto"/>
              </a:defRPr>
            </a:lvl5pPr>
            <a:lvl6pPr marL="1266124" marR="0" lvl="5" indent="-99649" algn="l" rtl="0">
              <a:lnSpc>
                <a:spcPct val="100000"/>
              </a:lnSpc>
              <a:spcBef>
                <a:spcPts val="240"/>
              </a:spcBef>
              <a:spcAft>
                <a:spcPts val="0"/>
              </a:spcAft>
              <a:buClr>
                <a:schemeClr val="accent1"/>
              </a:buClr>
              <a:buSzPct val="100000"/>
              <a:buFont typeface="Arial"/>
              <a:buChar char="•"/>
              <a:defRPr sz="1200" b="0" i="0" u="none" strike="noStrike" cap="none">
                <a:solidFill>
                  <a:schemeClr val="dk1"/>
                </a:solidFill>
                <a:latin typeface="Arial"/>
                <a:ea typeface="Arial"/>
                <a:cs typeface="Arial"/>
                <a:sym typeface="Arial"/>
              </a:defRPr>
            </a:lvl6pPr>
            <a:lvl7pPr marL="1434940" marR="0" lvl="6" indent="-92615" algn="l" rtl="0">
              <a:lnSpc>
                <a:spcPct val="100000"/>
              </a:lnSpc>
              <a:spcBef>
                <a:spcPts val="240"/>
              </a:spcBef>
              <a:spcAft>
                <a:spcPts val="0"/>
              </a:spcAft>
              <a:buClr>
                <a:schemeClr val="accent1"/>
              </a:buClr>
              <a:buSzPct val="100000"/>
              <a:buFont typeface="Arial"/>
              <a:buChar char="•"/>
              <a:defRPr sz="1200" b="0" i="0" u="none" strike="noStrike" cap="none">
                <a:solidFill>
                  <a:schemeClr val="dk1"/>
                </a:solidFill>
                <a:latin typeface="Arial"/>
                <a:ea typeface="Arial"/>
                <a:cs typeface="Arial"/>
                <a:sym typeface="Arial"/>
              </a:defRPr>
            </a:lvl7pPr>
            <a:lvl8pPr marL="1603757" marR="0" lvl="7" indent="-97304" algn="l" rtl="0">
              <a:lnSpc>
                <a:spcPct val="100000"/>
              </a:lnSpc>
              <a:spcBef>
                <a:spcPts val="240"/>
              </a:spcBef>
              <a:spcAft>
                <a:spcPts val="0"/>
              </a:spcAft>
              <a:buClr>
                <a:schemeClr val="accent1"/>
              </a:buClr>
              <a:buSzPct val="100000"/>
              <a:buFont typeface="Arial"/>
              <a:buChar char="•"/>
              <a:defRPr sz="1200" b="0" i="0" u="none" strike="noStrike" cap="none">
                <a:solidFill>
                  <a:schemeClr val="dk1"/>
                </a:solidFill>
                <a:latin typeface="Arial"/>
                <a:ea typeface="Arial"/>
                <a:cs typeface="Arial"/>
                <a:sym typeface="Arial"/>
              </a:defRPr>
            </a:lvl8pPr>
            <a:lvl9pPr marL="1772574" marR="0" lvl="8" indent="-101992" algn="l" rtl="0">
              <a:lnSpc>
                <a:spcPct val="100000"/>
              </a:lnSpc>
              <a:spcBef>
                <a:spcPts val="240"/>
              </a:spcBef>
              <a:spcAft>
                <a:spcPts val="0"/>
              </a:spcAft>
              <a:buClr>
                <a:schemeClr val="accent1"/>
              </a:buClr>
              <a:buSzPct val="100000"/>
              <a:buFont typeface="Arial"/>
              <a:buChar char="•"/>
              <a:defRPr sz="1200" b="0" i="0" u="none" strike="noStrike" cap="none">
                <a:solidFill>
                  <a:schemeClr val="dk1"/>
                </a:solidFill>
                <a:latin typeface="Arial"/>
                <a:ea typeface="Arial"/>
                <a:cs typeface="Arial"/>
                <a:sym typeface="Arial"/>
              </a:defRPr>
            </a:lvl9pPr>
          </a:lstStyle>
          <a:p>
            <a:pPr marL="0" indent="0">
              <a:lnSpc>
                <a:spcPts val="1800"/>
              </a:lnSpc>
              <a:spcBef>
                <a:spcPts val="1108"/>
              </a:spcBef>
              <a:buNone/>
            </a:pPr>
            <a:r>
              <a:rPr lang="ja-JP" altLang="en-US" sz="1800" b="1" dirty="0">
                <a:latin typeface="メイリオ" panose="020B0604030504040204" pitchFamily="50" charset="-128"/>
                <a:ea typeface="メイリオ" panose="020B0604030504040204" pitchFamily="50" charset="-128"/>
                <a:cs typeface="メイリオ" panose="020B0604030504040204" pitchFamily="50" charset="-128"/>
              </a:rPr>
              <a:t>次回開催： </a:t>
            </a:r>
            <a:r>
              <a:rPr lang="en-US" altLang="ja-JP" sz="1800" b="1" dirty="0">
                <a:latin typeface="メイリオ" panose="020B0604030504040204" pitchFamily="50" charset="-128"/>
                <a:ea typeface="メイリオ" panose="020B0604030504040204" pitchFamily="50" charset="-128"/>
                <a:cs typeface="メイリオ" panose="020B0604030504040204" pitchFamily="50" charset="-128"/>
              </a:rPr>
              <a:t>8</a:t>
            </a:r>
            <a:r>
              <a:rPr lang="ja-JP" altLang="en-US" sz="1800" b="1" dirty="0">
                <a:latin typeface="メイリオ" panose="020B0604030504040204" pitchFamily="50" charset="-128"/>
                <a:ea typeface="メイリオ" panose="020B0604030504040204" pitchFamily="50" charset="-128"/>
                <a:cs typeface="メイリオ" panose="020B0604030504040204" pitchFamily="50" charset="-128"/>
              </a:rPr>
              <a:t>月</a:t>
            </a:r>
            <a:r>
              <a:rPr lang="en-US" altLang="ja-JP" sz="1800" b="1" dirty="0">
                <a:latin typeface="メイリオ" panose="020B0604030504040204" pitchFamily="50" charset="-128"/>
                <a:ea typeface="メイリオ" panose="020B0604030504040204" pitchFamily="50" charset="-128"/>
                <a:cs typeface="メイリオ" panose="020B0604030504040204" pitchFamily="50" charset="-128"/>
              </a:rPr>
              <a:t>29</a:t>
            </a:r>
            <a:r>
              <a:rPr lang="ja-JP" altLang="en-US" sz="1800" b="1" dirty="0">
                <a:latin typeface="メイリオ" panose="020B0604030504040204" pitchFamily="50" charset="-128"/>
                <a:ea typeface="メイリオ" panose="020B0604030504040204" pitchFamily="50" charset="-128"/>
                <a:cs typeface="メイリオ" panose="020B0604030504040204" pitchFamily="50" charset="-128"/>
              </a:rPr>
              <a:t>日</a:t>
            </a:r>
            <a:r>
              <a:rPr lang="en-US" altLang="ja-JP" sz="1800" b="1" dirty="0">
                <a:latin typeface="メイリオ" panose="020B0604030504040204" pitchFamily="50" charset="-128"/>
                <a:ea typeface="メイリオ" panose="020B0604030504040204" pitchFamily="50" charset="-128"/>
                <a:cs typeface="メイリオ" panose="020B0604030504040204" pitchFamily="50" charset="-128"/>
              </a:rPr>
              <a:t>(</a:t>
            </a:r>
            <a:r>
              <a:rPr lang="ja-JP" altLang="en-US" sz="1800" b="1" dirty="0">
                <a:latin typeface="メイリオ" panose="020B0604030504040204" pitchFamily="50" charset="-128"/>
                <a:ea typeface="メイリオ" panose="020B0604030504040204" pitchFamily="50" charset="-128"/>
                <a:cs typeface="メイリオ" panose="020B0604030504040204" pitchFamily="50" charset="-128"/>
              </a:rPr>
              <a:t>木</a:t>
            </a:r>
            <a:r>
              <a:rPr lang="en-US" altLang="ja-JP" sz="1800" b="1" dirty="0">
                <a:latin typeface="メイリオ" panose="020B0604030504040204" pitchFamily="50" charset="-128"/>
                <a:ea typeface="メイリオ" panose="020B0604030504040204" pitchFamily="50" charset="-128"/>
                <a:cs typeface="メイリオ" panose="020B0604030504040204" pitchFamily="50" charset="-128"/>
              </a:rPr>
              <a:t>)</a:t>
            </a:r>
            <a:r>
              <a:rPr lang="en-US" altLang="ja-JP" sz="1800" dirty="0">
                <a:latin typeface="メイリオ" panose="020B0604030504040204" pitchFamily="50" charset="-128"/>
                <a:ea typeface="メイリオ" panose="020B0604030504040204" pitchFamily="50" charset="-128"/>
                <a:cs typeface="メイリオ" panose="020B0604030504040204" pitchFamily="50" charset="-128"/>
              </a:rPr>
              <a:t> </a:t>
            </a:r>
            <a:r>
              <a:rPr lang="ja-JP" altLang="en-US" sz="1800" dirty="0">
                <a:latin typeface="メイリオ" panose="020B0604030504040204" pitchFamily="50" charset="-128"/>
                <a:ea typeface="メイリオ" panose="020B0604030504040204" pitchFamily="50" charset="-128"/>
                <a:cs typeface="メイリオ" panose="020B0604030504040204" pitchFamily="50" charset="-128"/>
              </a:rPr>
              <a:t> 参加者募集</a:t>
            </a:r>
          </a:p>
        </p:txBody>
      </p:sp>
      <p:graphicFrame>
        <p:nvGraphicFramePr>
          <p:cNvPr id="9" name="表 8"/>
          <p:cNvGraphicFramePr>
            <a:graphicFrameLocks noGrp="1"/>
          </p:cNvGraphicFramePr>
          <p:nvPr>
            <p:extLst/>
          </p:nvPr>
        </p:nvGraphicFramePr>
        <p:xfrm>
          <a:off x="5054976" y="1801368"/>
          <a:ext cx="4299337" cy="4023360"/>
        </p:xfrm>
        <a:graphic>
          <a:graphicData uri="http://schemas.openxmlformats.org/drawingml/2006/table">
            <a:tbl>
              <a:tblPr firstRow="1" bandRow="1"/>
              <a:tblGrid>
                <a:gridCol w="916057"/>
                <a:gridCol w="2670048"/>
                <a:gridCol w="713232"/>
              </a:tblGrid>
              <a:tr h="350201">
                <a:tc>
                  <a:txBody>
                    <a:bodyPr/>
                    <a:lstStyle>
                      <a:lvl1pPr marL="0" algn="l" defTabSz="685800" rtl="0" eaLnBrk="1" latinLnBrk="0" hangingPunct="1">
                        <a:defRPr kumimoji="1" sz="1350" b="1" kern="1200">
                          <a:solidFill>
                            <a:schemeClr val="lt1"/>
                          </a:solidFill>
                          <a:latin typeface="segoe ui"/>
                          <a:ea typeface="Meiryo UI"/>
                        </a:defRPr>
                      </a:lvl1pPr>
                      <a:lvl2pPr marL="342900" algn="l" defTabSz="685800" rtl="0" eaLnBrk="1" latinLnBrk="0" hangingPunct="1">
                        <a:defRPr kumimoji="1" sz="1350" b="1" kern="1200">
                          <a:solidFill>
                            <a:schemeClr val="lt1"/>
                          </a:solidFill>
                          <a:latin typeface="segoe ui"/>
                          <a:ea typeface="Meiryo UI"/>
                        </a:defRPr>
                      </a:lvl2pPr>
                      <a:lvl3pPr marL="685800" algn="l" defTabSz="685800" rtl="0" eaLnBrk="1" latinLnBrk="0" hangingPunct="1">
                        <a:defRPr kumimoji="1" sz="1350" b="1" kern="1200">
                          <a:solidFill>
                            <a:schemeClr val="lt1"/>
                          </a:solidFill>
                          <a:latin typeface="segoe ui"/>
                          <a:ea typeface="Meiryo UI"/>
                        </a:defRPr>
                      </a:lvl3pPr>
                      <a:lvl4pPr marL="1028700" algn="l" defTabSz="685800" rtl="0" eaLnBrk="1" latinLnBrk="0" hangingPunct="1">
                        <a:defRPr kumimoji="1" sz="1350" b="1" kern="1200">
                          <a:solidFill>
                            <a:schemeClr val="lt1"/>
                          </a:solidFill>
                          <a:latin typeface="segoe ui"/>
                          <a:ea typeface="Meiryo UI"/>
                        </a:defRPr>
                      </a:lvl4pPr>
                      <a:lvl5pPr marL="1371600" algn="l" defTabSz="685800" rtl="0" eaLnBrk="1" latinLnBrk="0" hangingPunct="1">
                        <a:defRPr kumimoji="1" sz="1350" b="1" kern="1200">
                          <a:solidFill>
                            <a:schemeClr val="lt1"/>
                          </a:solidFill>
                          <a:latin typeface="segoe ui"/>
                          <a:ea typeface="Meiryo UI"/>
                        </a:defRPr>
                      </a:lvl5pPr>
                      <a:lvl6pPr marL="1714500" algn="l" defTabSz="685800" rtl="0" eaLnBrk="1" latinLnBrk="0" hangingPunct="1">
                        <a:defRPr kumimoji="1" sz="1350" b="1" kern="1200">
                          <a:solidFill>
                            <a:schemeClr val="lt1"/>
                          </a:solidFill>
                          <a:latin typeface="segoe ui"/>
                          <a:ea typeface="Meiryo UI"/>
                        </a:defRPr>
                      </a:lvl6pPr>
                      <a:lvl7pPr marL="2057400" algn="l" defTabSz="685800" rtl="0" eaLnBrk="1" latinLnBrk="0" hangingPunct="1">
                        <a:defRPr kumimoji="1" sz="1350" b="1" kern="1200">
                          <a:solidFill>
                            <a:schemeClr val="lt1"/>
                          </a:solidFill>
                          <a:latin typeface="segoe ui"/>
                          <a:ea typeface="Meiryo UI"/>
                        </a:defRPr>
                      </a:lvl7pPr>
                      <a:lvl8pPr marL="2400300" algn="l" defTabSz="685800" rtl="0" eaLnBrk="1" latinLnBrk="0" hangingPunct="1">
                        <a:defRPr kumimoji="1" sz="1350" b="1" kern="1200">
                          <a:solidFill>
                            <a:schemeClr val="lt1"/>
                          </a:solidFill>
                          <a:latin typeface="segoe ui"/>
                          <a:ea typeface="Meiryo UI"/>
                        </a:defRPr>
                      </a:lvl8pPr>
                      <a:lvl9pPr marL="2743200" algn="l" defTabSz="685800" rtl="0" eaLnBrk="1" latinLnBrk="0" hangingPunct="1">
                        <a:defRPr kumimoji="1" sz="1350" b="1" kern="1200">
                          <a:solidFill>
                            <a:schemeClr val="lt1"/>
                          </a:solidFill>
                          <a:latin typeface="segoe ui"/>
                          <a:ea typeface="Meiryo UI"/>
                        </a:defRPr>
                      </a:lvl9pPr>
                    </a:lstStyle>
                    <a:p>
                      <a:pPr algn="ctr"/>
                      <a:r>
                        <a:rPr kumimoji="1" lang="ja-JP" altLang="en-US" sz="1600" dirty="0" smtClean="0"/>
                        <a:t>開催</a:t>
                      </a:r>
                      <a:r>
                        <a:rPr kumimoji="1" lang="en-US" altLang="ja-JP" sz="1600" dirty="0" smtClean="0"/>
                        <a:t/>
                      </a:r>
                      <a:br>
                        <a:rPr kumimoji="1" lang="en-US" altLang="ja-JP" sz="1600" dirty="0" smtClean="0"/>
                      </a:br>
                      <a:r>
                        <a:rPr kumimoji="1" lang="ja-JP" altLang="en-US" sz="1600" dirty="0" smtClean="0"/>
                        <a:t>日時</a:t>
                      </a:r>
                      <a:endParaRPr kumimoji="1" lang="ja-JP" altLang="en-US" sz="1600" dirty="0"/>
                    </a:p>
                  </a:txBody>
                  <a:tcPr>
                    <a:lnL w="12700" cmpd="sng">
                      <a:solidFill>
                        <a:srgbClr val="FFFFFF"/>
                      </a:solidFill>
                    </a:lnL>
                    <a:lnR w="12700" cmpd="sng">
                      <a:solidFill>
                        <a:srgbClr val="FFFFFF"/>
                      </a:solidFill>
                    </a:lnR>
                    <a:lnT w="12700" cmpd="sng">
                      <a:solidFill>
                        <a:srgbClr val="FFFFFF"/>
                      </a:solidFill>
                    </a:lnT>
                    <a:lnB w="381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2D4BA5"/>
                    </a:solidFill>
                  </a:tcPr>
                </a:tc>
                <a:tc>
                  <a:txBody>
                    <a:bodyPr/>
                    <a:lstStyle>
                      <a:lvl1pPr marL="0" algn="l" defTabSz="685800" rtl="0" eaLnBrk="1" latinLnBrk="0" hangingPunct="1">
                        <a:defRPr kumimoji="1" sz="1350" b="1" kern="1200">
                          <a:solidFill>
                            <a:schemeClr val="lt1"/>
                          </a:solidFill>
                          <a:latin typeface="segoe ui"/>
                          <a:ea typeface="Meiryo UI"/>
                        </a:defRPr>
                      </a:lvl1pPr>
                      <a:lvl2pPr marL="342900" algn="l" defTabSz="685800" rtl="0" eaLnBrk="1" latinLnBrk="0" hangingPunct="1">
                        <a:defRPr kumimoji="1" sz="1350" b="1" kern="1200">
                          <a:solidFill>
                            <a:schemeClr val="lt1"/>
                          </a:solidFill>
                          <a:latin typeface="segoe ui"/>
                          <a:ea typeface="Meiryo UI"/>
                        </a:defRPr>
                      </a:lvl2pPr>
                      <a:lvl3pPr marL="685800" algn="l" defTabSz="685800" rtl="0" eaLnBrk="1" latinLnBrk="0" hangingPunct="1">
                        <a:defRPr kumimoji="1" sz="1350" b="1" kern="1200">
                          <a:solidFill>
                            <a:schemeClr val="lt1"/>
                          </a:solidFill>
                          <a:latin typeface="segoe ui"/>
                          <a:ea typeface="Meiryo UI"/>
                        </a:defRPr>
                      </a:lvl3pPr>
                      <a:lvl4pPr marL="1028700" algn="l" defTabSz="685800" rtl="0" eaLnBrk="1" latinLnBrk="0" hangingPunct="1">
                        <a:defRPr kumimoji="1" sz="1350" b="1" kern="1200">
                          <a:solidFill>
                            <a:schemeClr val="lt1"/>
                          </a:solidFill>
                          <a:latin typeface="segoe ui"/>
                          <a:ea typeface="Meiryo UI"/>
                        </a:defRPr>
                      </a:lvl4pPr>
                      <a:lvl5pPr marL="1371600" algn="l" defTabSz="685800" rtl="0" eaLnBrk="1" latinLnBrk="0" hangingPunct="1">
                        <a:defRPr kumimoji="1" sz="1350" b="1" kern="1200">
                          <a:solidFill>
                            <a:schemeClr val="lt1"/>
                          </a:solidFill>
                          <a:latin typeface="segoe ui"/>
                          <a:ea typeface="Meiryo UI"/>
                        </a:defRPr>
                      </a:lvl5pPr>
                      <a:lvl6pPr marL="1714500" algn="l" defTabSz="685800" rtl="0" eaLnBrk="1" latinLnBrk="0" hangingPunct="1">
                        <a:defRPr kumimoji="1" sz="1350" b="1" kern="1200">
                          <a:solidFill>
                            <a:schemeClr val="lt1"/>
                          </a:solidFill>
                          <a:latin typeface="segoe ui"/>
                          <a:ea typeface="Meiryo UI"/>
                        </a:defRPr>
                      </a:lvl6pPr>
                      <a:lvl7pPr marL="2057400" algn="l" defTabSz="685800" rtl="0" eaLnBrk="1" latinLnBrk="0" hangingPunct="1">
                        <a:defRPr kumimoji="1" sz="1350" b="1" kern="1200">
                          <a:solidFill>
                            <a:schemeClr val="lt1"/>
                          </a:solidFill>
                          <a:latin typeface="segoe ui"/>
                          <a:ea typeface="Meiryo UI"/>
                        </a:defRPr>
                      </a:lvl7pPr>
                      <a:lvl8pPr marL="2400300" algn="l" defTabSz="685800" rtl="0" eaLnBrk="1" latinLnBrk="0" hangingPunct="1">
                        <a:defRPr kumimoji="1" sz="1350" b="1" kern="1200">
                          <a:solidFill>
                            <a:schemeClr val="lt1"/>
                          </a:solidFill>
                          <a:latin typeface="segoe ui"/>
                          <a:ea typeface="Meiryo UI"/>
                        </a:defRPr>
                      </a:lvl8pPr>
                      <a:lvl9pPr marL="2743200" algn="l" defTabSz="685800" rtl="0" eaLnBrk="1" latinLnBrk="0" hangingPunct="1">
                        <a:defRPr kumimoji="1" sz="1350" b="1" kern="1200">
                          <a:solidFill>
                            <a:schemeClr val="lt1"/>
                          </a:solidFill>
                          <a:latin typeface="segoe ui"/>
                          <a:ea typeface="Meiryo UI"/>
                        </a:defRPr>
                      </a:lvl9pPr>
                    </a:lstStyle>
                    <a:p>
                      <a:pPr algn="ctr"/>
                      <a:r>
                        <a:rPr kumimoji="1" lang="ja-JP" altLang="en-US" sz="1600" dirty="0" smtClean="0"/>
                        <a:t>実施内容</a:t>
                      </a:r>
                      <a:endParaRPr kumimoji="1" lang="ja-JP" altLang="en-US" sz="1600" dirty="0"/>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2D4BA5"/>
                    </a:solidFill>
                  </a:tcPr>
                </a:tc>
                <a:tc>
                  <a:txBody>
                    <a:bodyPr/>
                    <a:lstStyle>
                      <a:lvl1pPr marL="0" algn="l" defTabSz="685800" rtl="0" eaLnBrk="1" latinLnBrk="0" hangingPunct="1">
                        <a:defRPr kumimoji="1" sz="1350" b="1" kern="1200">
                          <a:solidFill>
                            <a:schemeClr val="lt1"/>
                          </a:solidFill>
                          <a:latin typeface="segoe ui"/>
                          <a:ea typeface="Meiryo UI"/>
                        </a:defRPr>
                      </a:lvl1pPr>
                      <a:lvl2pPr marL="342900" algn="l" defTabSz="685800" rtl="0" eaLnBrk="1" latinLnBrk="0" hangingPunct="1">
                        <a:defRPr kumimoji="1" sz="1350" b="1" kern="1200">
                          <a:solidFill>
                            <a:schemeClr val="lt1"/>
                          </a:solidFill>
                          <a:latin typeface="segoe ui"/>
                          <a:ea typeface="Meiryo UI"/>
                        </a:defRPr>
                      </a:lvl2pPr>
                      <a:lvl3pPr marL="685800" algn="l" defTabSz="685800" rtl="0" eaLnBrk="1" latinLnBrk="0" hangingPunct="1">
                        <a:defRPr kumimoji="1" sz="1350" b="1" kern="1200">
                          <a:solidFill>
                            <a:schemeClr val="lt1"/>
                          </a:solidFill>
                          <a:latin typeface="segoe ui"/>
                          <a:ea typeface="Meiryo UI"/>
                        </a:defRPr>
                      </a:lvl3pPr>
                      <a:lvl4pPr marL="1028700" algn="l" defTabSz="685800" rtl="0" eaLnBrk="1" latinLnBrk="0" hangingPunct="1">
                        <a:defRPr kumimoji="1" sz="1350" b="1" kern="1200">
                          <a:solidFill>
                            <a:schemeClr val="lt1"/>
                          </a:solidFill>
                          <a:latin typeface="segoe ui"/>
                          <a:ea typeface="Meiryo UI"/>
                        </a:defRPr>
                      </a:lvl4pPr>
                      <a:lvl5pPr marL="1371600" algn="l" defTabSz="685800" rtl="0" eaLnBrk="1" latinLnBrk="0" hangingPunct="1">
                        <a:defRPr kumimoji="1" sz="1350" b="1" kern="1200">
                          <a:solidFill>
                            <a:schemeClr val="lt1"/>
                          </a:solidFill>
                          <a:latin typeface="segoe ui"/>
                          <a:ea typeface="Meiryo UI"/>
                        </a:defRPr>
                      </a:lvl5pPr>
                      <a:lvl6pPr marL="1714500" algn="l" defTabSz="685800" rtl="0" eaLnBrk="1" latinLnBrk="0" hangingPunct="1">
                        <a:defRPr kumimoji="1" sz="1350" b="1" kern="1200">
                          <a:solidFill>
                            <a:schemeClr val="lt1"/>
                          </a:solidFill>
                          <a:latin typeface="segoe ui"/>
                          <a:ea typeface="Meiryo UI"/>
                        </a:defRPr>
                      </a:lvl6pPr>
                      <a:lvl7pPr marL="2057400" algn="l" defTabSz="685800" rtl="0" eaLnBrk="1" latinLnBrk="0" hangingPunct="1">
                        <a:defRPr kumimoji="1" sz="1350" b="1" kern="1200">
                          <a:solidFill>
                            <a:schemeClr val="lt1"/>
                          </a:solidFill>
                          <a:latin typeface="segoe ui"/>
                          <a:ea typeface="Meiryo UI"/>
                        </a:defRPr>
                      </a:lvl7pPr>
                      <a:lvl8pPr marL="2400300" algn="l" defTabSz="685800" rtl="0" eaLnBrk="1" latinLnBrk="0" hangingPunct="1">
                        <a:defRPr kumimoji="1" sz="1350" b="1" kern="1200">
                          <a:solidFill>
                            <a:schemeClr val="lt1"/>
                          </a:solidFill>
                          <a:latin typeface="segoe ui"/>
                          <a:ea typeface="Meiryo UI"/>
                        </a:defRPr>
                      </a:lvl8pPr>
                      <a:lvl9pPr marL="2743200" algn="l" defTabSz="685800" rtl="0" eaLnBrk="1" latinLnBrk="0" hangingPunct="1">
                        <a:defRPr kumimoji="1" sz="1350" b="1" kern="1200">
                          <a:solidFill>
                            <a:schemeClr val="lt1"/>
                          </a:solidFill>
                          <a:latin typeface="segoe ui"/>
                          <a:ea typeface="Meiryo UI"/>
                        </a:defRPr>
                      </a:lvl9pPr>
                    </a:lstStyle>
                    <a:p>
                      <a:pPr algn="ctr"/>
                      <a:r>
                        <a:rPr kumimoji="1" lang="ja-JP" altLang="en-US" sz="1600" dirty="0" smtClean="0"/>
                        <a:t>参加</a:t>
                      </a:r>
                      <a:endParaRPr kumimoji="1" lang="en-US" altLang="ja-JP" sz="1600" dirty="0" smtClean="0"/>
                    </a:p>
                    <a:p>
                      <a:pPr algn="ctr"/>
                      <a:r>
                        <a:rPr kumimoji="1" lang="ja-JP" altLang="en-US" sz="1600" dirty="0" smtClean="0"/>
                        <a:t>状況</a:t>
                      </a:r>
                      <a:endParaRPr kumimoji="1" lang="ja-JP" altLang="en-US" sz="1600" dirty="0"/>
                    </a:p>
                  </a:txBody>
                  <a:tcP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2D4BA5"/>
                    </a:solidFill>
                  </a:tcPr>
                </a:tc>
              </a:tr>
              <a:tr h="0">
                <a:tc>
                  <a:txBody>
                    <a:bodyPr/>
                    <a:lstStyle>
                      <a:lvl1pPr marL="0" algn="l" defTabSz="685800" rtl="0" eaLnBrk="1" latinLnBrk="0" hangingPunct="1">
                        <a:defRPr kumimoji="1" sz="1350" kern="1200">
                          <a:solidFill>
                            <a:schemeClr val="dk1"/>
                          </a:solidFill>
                          <a:latin typeface="segoe ui"/>
                          <a:ea typeface="Meiryo UI"/>
                        </a:defRPr>
                      </a:lvl1pPr>
                      <a:lvl2pPr marL="342900" algn="l" defTabSz="685800" rtl="0" eaLnBrk="1" latinLnBrk="0" hangingPunct="1">
                        <a:defRPr kumimoji="1" sz="1350" kern="1200">
                          <a:solidFill>
                            <a:schemeClr val="dk1"/>
                          </a:solidFill>
                          <a:latin typeface="segoe ui"/>
                          <a:ea typeface="Meiryo UI"/>
                        </a:defRPr>
                      </a:lvl2pPr>
                      <a:lvl3pPr marL="685800" algn="l" defTabSz="685800" rtl="0" eaLnBrk="1" latinLnBrk="0" hangingPunct="1">
                        <a:defRPr kumimoji="1" sz="1350" kern="1200">
                          <a:solidFill>
                            <a:schemeClr val="dk1"/>
                          </a:solidFill>
                          <a:latin typeface="segoe ui"/>
                          <a:ea typeface="Meiryo UI"/>
                        </a:defRPr>
                      </a:lvl3pPr>
                      <a:lvl4pPr marL="1028700" algn="l" defTabSz="685800" rtl="0" eaLnBrk="1" latinLnBrk="0" hangingPunct="1">
                        <a:defRPr kumimoji="1" sz="1350" kern="1200">
                          <a:solidFill>
                            <a:schemeClr val="dk1"/>
                          </a:solidFill>
                          <a:latin typeface="segoe ui"/>
                          <a:ea typeface="Meiryo UI"/>
                        </a:defRPr>
                      </a:lvl4pPr>
                      <a:lvl5pPr marL="1371600" algn="l" defTabSz="685800" rtl="0" eaLnBrk="1" latinLnBrk="0" hangingPunct="1">
                        <a:defRPr kumimoji="1" sz="1350" kern="1200">
                          <a:solidFill>
                            <a:schemeClr val="dk1"/>
                          </a:solidFill>
                          <a:latin typeface="segoe ui"/>
                          <a:ea typeface="Meiryo UI"/>
                        </a:defRPr>
                      </a:lvl5pPr>
                      <a:lvl6pPr marL="1714500" algn="l" defTabSz="685800" rtl="0" eaLnBrk="1" latinLnBrk="0" hangingPunct="1">
                        <a:defRPr kumimoji="1" sz="1350" kern="1200">
                          <a:solidFill>
                            <a:schemeClr val="dk1"/>
                          </a:solidFill>
                          <a:latin typeface="segoe ui"/>
                          <a:ea typeface="Meiryo UI"/>
                        </a:defRPr>
                      </a:lvl6pPr>
                      <a:lvl7pPr marL="2057400" algn="l" defTabSz="685800" rtl="0" eaLnBrk="1" latinLnBrk="0" hangingPunct="1">
                        <a:defRPr kumimoji="1" sz="1350" kern="1200">
                          <a:solidFill>
                            <a:schemeClr val="dk1"/>
                          </a:solidFill>
                          <a:latin typeface="segoe ui"/>
                          <a:ea typeface="Meiryo UI"/>
                        </a:defRPr>
                      </a:lvl7pPr>
                      <a:lvl8pPr marL="2400300" algn="l" defTabSz="685800" rtl="0" eaLnBrk="1" latinLnBrk="0" hangingPunct="1">
                        <a:defRPr kumimoji="1" sz="1350" kern="1200">
                          <a:solidFill>
                            <a:schemeClr val="dk1"/>
                          </a:solidFill>
                          <a:latin typeface="segoe ui"/>
                          <a:ea typeface="Meiryo UI"/>
                        </a:defRPr>
                      </a:lvl8pPr>
                      <a:lvl9pPr marL="2743200" algn="l" defTabSz="685800" rtl="0" eaLnBrk="1" latinLnBrk="0" hangingPunct="1">
                        <a:defRPr kumimoji="1" sz="1350" kern="1200">
                          <a:solidFill>
                            <a:schemeClr val="dk1"/>
                          </a:solidFill>
                          <a:latin typeface="segoe ui"/>
                          <a:ea typeface="Meiryo UI"/>
                        </a:defRPr>
                      </a:lvl9pPr>
                    </a:lstStyle>
                    <a:p>
                      <a:pPr algn="l"/>
                      <a:r>
                        <a:rPr kumimoji="1" lang="ja-JP" altLang="en-US" sz="1600" dirty="0" smtClean="0"/>
                        <a:t>第</a:t>
                      </a:r>
                      <a:r>
                        <a:rPr kumimoji="1" lang="en-US" altLang="ja-JP" sz="1600" dirty="0" smtClean="0"/>
                        <a:t>1</a:t>
                      </a:r>
                      <a:r>
                        <a:rPr kumimoji="1" lang="ja-JP" altLang="en-US" sz="1600" dirty="0" smtClean="0"/>
                        <a:t>回　</a:t>
                      </a:r>
                      <a:r>
                        <a:rPr kumimoji="1" lang="en-US" altLang="ja-JP" sz="1200" dirty="0" smtClean="0"/>
                        <a:t>2019/3/13</a:t>
                      </a:r>
                      <a:endParaRPr kumimoji="1" lang="en-US" altLang="ja-JP" sz="1600" dirty="0" smtClean="0"/>
                    </a:p>
                  </a:txBody>
                  <a:tcPr>
                    <a:lnL w="12700" cmpd="sng">
                      <a:solidFill>
                        <a:srgbClr val="FFFFFF"/>
                      </a:solidFill>
                    </a:lnL>
                    <a:lnR w="12700" cmpd="sng">
                      <a:solidFill>
                        <a:srgbClr val="FFFFFF"/>
                      </a:solidFill>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2D4BA5">
                        <a:tint val="40000"/>
                      </a:srgbClr>
                    </a:solidFill>
                  </a:tcPr>
                </a:tc>
                <a:tc>
                  <a:txBody>
                    <a:bodyPr/>
                    <a:lstStyle>
                      <a:lvl1pPr marL="0" algn="l" defTabSz="685800" rtl="0" eaLnBrk="1" latinLnBrk="0" hangingPunct="1">
                        <a:defRPr kumimoji="1" sz="1350" kern="1200">
                          <a:solidFill>
                            <a:schemeClr val="dk1"/>
                          </a:solidFill>
                          <a:latin typeface="segoe ui"/>
                          <a:ea typeface="Meiryo UI"/>
                        </a:defRPr>
                      </a:lvl1pPr>
                      <a:lvl2pPr marL="342900" algn="l" defTabSz="685800" rtl="0" eaLnBrk="1" latinLnBrk="0" hangingPunct="1">
                        <a:defRPr kumimoji="1" sz="1350" kern="1200">
                          <a:solidFill>
                            <a:schemeClr val="dk1"/>
                          </a:solidFill>
                          <a:latin typeface="segoe ui"/>
                          <a:ea typeface="Meiryo UI"/>
                        </a:defRPr>
                      </a:lvl2pPr>
                      <a:lvl3pPr marL="685800" algn="l" defTabSz="685800" rtl="0" eaLnBrk="1" latinLnBrk="0" hangingPunct="1">
                        <a:defRPr kumimoji="1" sz="1350" kern="1200">
                          <a:solidFill>
                            <a:schemeClr val="dk1"/>
                          </a:solidFill>
                          <a:latin typeface="segoe ui"/>
                          <a:ea typeface="Meiryo UI"/>
                        </a:defRPr>
                      </a:lvl3pPr>
                      <a:lvl4pPr marL="1028700" algn="l" defTabSz="685800" rtl="0" eaLnBrk="1" latinLnBrk="0" hangingPunct="1">
                        <a:defRPr kumimoji="1" sz="1350" kern="1200">
                          <a:solidFill>
                            <a:schemeClr val="dk1"/>
                          </a:solidFill>
                          <a:latin typeface="segoe ui"/>
                          <a:ea typeface="Meiryo UI"/>
                        </a:defRPr>
                      </a:lvl4pPr>
                      <a:lvl5pPr marL="1371600" algn="l" defTabSz="685800" rtl="0" eaLnBrk="1" latinLnBrk="0" hangingPunct="1">
                        <a:defRPr kumimoji="1" sz="1350" kern="1200">
                          <a:solidFill>
                            <a:schemeClr val="dk1"/>
                          </a:solidFill>
                          <a:latin typeface="segoe ui"/>
                          <a:ea typeface="Meiryo UI"/>
                        </a:defRPr>
                      </a:lvl5pPr>
                      <a:lvl6pPr marL="1714500" algn="l" defTabSz="685800" rtl="0" eaLnBrk="1" latinLnBrk="0" hangingPunct="1">
                        <a:defRPr kumimoji="1" sz="1350" kern="1200">
                          <a:solidFill>
                            <a:schemeClr val="dk1"/>
                          </a:solidFill>
                          <a:latin typeface="segoe ui"/>
                          <a:ea typeface="Meiryo UI"/>
                        </a:defRPr>
                      </a:lvl6pPr>
                      <a:lvl7pPr marL="2057400" algn="l" defTabSz="685800" rtl="0" eaLnBrk="1" latinLnBrk="0" hangingPunct="1">
                        <a:defRPr kumimoji="1" sz="1350" kern="1200">
                          <a:solidFill>
                            <a:schemeClr val="dk1"/>
                          </a:solidFill>
                          <a:latin typeface="segoe ui"/>
                          <a:ea typeface="Meiryo UI"/>
                        </a:defRPr>
                      </a:lvl7pPr>
                      <a:lvl8pPr marL="2400300" algn="l" defTabSz="685800" rtl="0" eaLnBrk="1" latinLnBrk="0" hangingPunct="1">
                        <a:defRPr kumimoji="1" sz="1350" kern="1200">
                          <a:solidFill>
                            <a:schemeClr val="dk1"/>
                          </a:solidFill>
                          <a:latin typeface="segoe ui"/>
                          <a:ea typeface="Meiryo UI"/>
                        </a:defRPr>
                      </a:lvl8pPr>
                      <a:lvl9pPr marL="2743200" algn="l" defTabSz="685800" rtl="0" eaLnBrk="1" latinLnBrk="0" hangingPunct="1">
                        <a:defRPr kumimoji="1" sz="1350" kern="1200">
                          <a:solidFill>
                            <a:schemeClr val="dk1"/>
                          </a:solidFill>
                          <a:latin typeface="segoe ui"/>
                          <a:ea typeface="Meiryo UI"/>
                        </a:defRPr>
                      </a:lvl9pPr>
                    </a:lstStyle>
                    <a:p>
                      <a:pPr marL="176213" indent="-176213" algn="l">
                        <a:buFont typeface="Arial" panose="020B0604020202020204" pitchFamily="34" charset="0"/>
                        <a:buChar char="•"/>
                      </a:pPr>
                      <a:r>
                        <a:rPr kumimoji="1" lang="en-US" altLang="ja-JP" sz="1600" dirty="0" smtClean="0"/>
                        <a:t>CFP</a:t>
                      </a:r>
                      <a:r>
                        <a:rPr kumimoji="1" lang="ja-JP" altLang="en-US" sz="1600" dirty="0" smtClean="0"/>
                        <a:t>確認と今後の活動方針についての議論</a:t>
                      </a:r>
                      <a:endParaRPr kumimoji="1" lang="en-US" altLang="ja-JP" sz="1600" dirty="0" smtClean="0"/>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2D4BA5">
                        <a:tint val="40000"/>
                      </a:srgbClr>
                    </a:solidFill>
                  </a:tcPr>
                </a:tc>
                <a:tc>
                  <a:txBody>
                    <a:bodyPr/>
                    <a:lstStyle>
                      <a:lvl1pPr marL="0" algn="l" defTabSz="685800" rtl="0" eaLnBrk="1" latinLnBrk="0" hangingPunct="1">
                        <a:defRPr kumimoji="1" sz="1350" kern="1200">
                          <a:solidFill>
                            <a:schemeClr val="dk1"/>
                          </a:solidFill>
                          <a:latin typeface="segoe ui"/>
                          <a:ea typeface="Meiryo UI"/>
                        </a:defRPr>
                      </a:lvl1pPr>
                      <a:lvl2pPr marL="342900" algn="l" defTabSz="685800" rtl="0" eaLnBrk="1" latinLnBrk="0" hangingPunct="1">
                        <a:defRPr kumimoji="1" sz="1350" kern="1200">
                          <a:solidFill>
                            <a:schemeClr val="dk1"/>
                          </a:solidFill>
                          <a:latin typeface="segoe ui"/>
                          <a:ea typeface="Meiryo UI"/>
                        </a:defRPr>
                      </a:lvl2pPr>
                      <a:lvl3pPr marL="685800" algn="l" defTabSz="685800" rtl="0" eaLnBrk="1" latinLnBrk="0" hangingPunct="1">
                        <a:defRPr kumimoji="1" sz="1350" kern="1200">
                          <a:solidFill>
                            <a:schemeClr val="dk1"/>
                          </a:solidFill>
                          <a:latin typeface="segoe ui"/>
                          <a:ea typeface="Meiryo UI"/>
                        </a:defRPr>
                      </a:lvl3pPr>
                      <a:lvl4pPr marL="1028700" algn="l" defTabSz="685800" rtl="0" eaLnBrk="1" latinLnBrk="0" hangingPunct="1">
                        <a:defRPr kumimoji="1" sz="1350" kern="1200">
                          <a:solidFill>
                            <a:schemeClr val="dk1"/>
                          </a:solidFill>
                          <a:latin typeface="segoe ui"/>
                          <a:ea typeface="Meiryo UI"/>
                        </a:defRPr>
                      </a:lvl4pPr>
                      <a:lvl5pPr marL="1371600" algn="l" defTabSz="685800" rtl="0" eaLnBrk="1" latinLnBrk="0" hangingPunct="1">
                        <a:defRPr kumimoji="1" sz="1350" kern="1200">
                          <a:solidFill>
                            <a:schemeClr val="dk1"/>
                          </a:solidFill>
                          <a:latin typeface="segoe ui"/>
                          <a:ea typeface="Meiryo UI"/>
                        </a:defRPr>
                      </a:lvl5pPr>
                      <a:lvl6pPr marL="1714500" algn="l" defTabSz="685800" rtl="0" eaLnBrk="1" latinLnBrk="0" hangingPunct="1">
                        <a:defRPr kumimoji="1" sz="1350" kern="1200">
                          <a:solidFill>
                            <a:schemeClr val="dk1"/>
                          </a:solidFill>
                          <a:latin typeface="segoe ui"/>
                          <a:ea typeface="Meiryo UI"/>
                        </a:defRPr>
                      </a:lvl6pPr>
                      <a:lvl7pPr marL="2057400" algn="l" defTabSz="685800" rtl="0" eaLnBrk="1" latinLnBrk="0" hangingPunct="1">
                        <a:defRPr kumimoji="1" sz="1350" kern="1200">
                          <a:solidFill>
                            <a:schemeClr val="dk1"/>
                          </a:solidFill>
                          <a:latin typeface="segoe ui"/>
                          <a:ea typeface="Meiryo UI"/>
                        </a:defRPr>
                      </a:lvl7pPr>
                      <a:lvl8pPr marL="2400300" algn="l" defTabSz="685800" rtl="0" eaLnBrk="1" latinLnBrk="0" hangingPunct="1">
                        <a:defRPr kumimoji="1" sz="1350" kern="1200">
                          <a:solidFill>
                            <a:schemeClr val="dk1"/>
                          </a:solidFill>
                          <a:latin typeface="segoe ui"/>
                          <a:ea typeface="Meiryo UI"/>
                        </a:defRPr>
                      </a:lvl8pPr>
                      <a:lvl9pPr marL="2743200" algn="l" defTabSz="685800" rtl="0" eaLnBrk="1" latinLnBrk="0" hangingPunct="1">
                        <a:defRPr kumimoji="1" sz="1350" kern="1200">
                          <a:solidFill>
                            <a:schemeClr val="dk1"/>
                          </a:solidFill>
                          <a:latin typeface="segoe ui"/>
                          <a:ea typeface="Meiryo UI"/>
                        </a:defRPr>
                      </a:lvl9pPr>
                    </a:lstStyle>
                    <a:p>
                      <a:pPr algn="l"/>
                      <a:r>
                        <a:rPr kumimoji="1" lang="en-US" altLang="ja-JP" sz="1600" dirty="0" smtClean="0"/>
                        <a:t>7</a:t>
                      </a:r>
                      <a:r>
                        <a:rPr kumimoji="1" lang="ja-JP" altLang="en-US" sz="1600" dirty="0" smtClean="0"/>
                        <a:t>社</a:t>
                      </a:r>
                      <a:r>
                        <a:rPr kumimoji="1" lang="en-US" altLang="ja-JP" sz="1600" dirty="0" smtClean="0"/>
                        <a:t/>
                      </a:r>
                      <a:br>
                        <a:rPr kumimoji="1" lang="en-US" altLang="ja-JP" sz="1600" dirty="0" smtClean="0"/>
                      </a:br>
                      <a:r>
                        <a:rPr kumimoji="1" lang="en-US" altLang="ja-JP" sz="1600" dirty="0" smtClean="0"/>
                        <a:t>14</a:t>
                      </a:r>
                      <a:r>
                        <a:rPr kumimoji="1" lang="ja-JP" altLang="en-US" sz="1600" dirty="0" smtClean="0"/>
                        <a:t>名</a:t>
                      </a:r>
                      <a:endParaRPr kumimoji="1" lang="en-US" altLang="ja-JP" sz="1600" dirty="0" smtClean="0"/>
                    </a:p>
                  </a:txBody>
                  <a:tcP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2D4BA5">
                        <a:tint val="40000"/>
                      </a:srgbClr>
                    </a:solidFill>
                  </a:tcPr>
                </a:tc>
              </a:tr>
              <a:tr h="0">
                <a:tc>
                  <a:txBody>
                    <a:bodyPr/>
                    <a:lstStyle>
                      <a:lvl1pPr marL="0" algn="l" defTabSz="685800" rtl="0" eaLnBrk="1" latinLnBrk="0" hangingPunct="1">
                        <a:defRPr kumimoji="1" sz="1350" kern="1200">
                          <a:solidFill>
                            <a:schemeClr val="dk1"/>
                          </a:solidFill>
                          <a:latin typeface="segoe ui"/>
                          <a:ea typeface="Meiryo UI"/>
                        </a:defRPr>
                      </a:lvl1pPr>
                      <a:lvl2pPr marL="342900" algn="l" defTabSz="685800" rtl="0" eaLnBrk="1" latinLnBrk="0" hangingPunct="1">
                        <a:defRPr kumimoji="1" sz="1350" kern="1200">
                          <a:solidFill>
                            <a:schemeClr val="dk1"/>
                          </a:solidFill>
                          <a:latin typeface="segoe ui"/>
                          <a:ea typeface="Meiryo UI"/>
                        </a:defRPr>
                      </a:lvl2pPr>
                      <a:lvl3pPr marL="685800" algn="l" defTabSz="685800" rtl="0" eaLnBrk="1" latinLnBrk="0" hangingPunct="1">
                        <a:defRPr kumimoji="1" sz="1350" kern="1200">
                          <a:solidFill>
                            <a:schemeClr val="dk1"/>
                          </a:solidFill>
                          <a:latin typeface="segoe ui"/>
                          <a:ea typeface="Meiryo UI"/>
                        </a:defRPr>
                      </a:lvl3pPr>
                      <a:lvl4pPr marL="1028700" algn="l" defTabSz="685800" rtl="0" eaLnBrk="1" latinLnBrk="0" hangingPunct="1">
                        <a:defRPr kumimoji="1" sz="1350" kern="1200">
                          <a:solidFill>
                            <a:schemeClr val="dk1"/>
                          </a:solidFill>
                          <a:latin typeface="segoe ui"/>
                          <a:ea typeface="Meiryo UI"/>
                        </a:defRPr>
                      </a:lvl4pPr>
                      <a:lvl5pPr marL="1371600" algn="l" defTabSz="685800" rtl="0" eaLnBrk="1" latinLnBrk="0" hangingPunct="1">
                        <a:defRPr kumimoji="1" sz="1350" kern="1200">
                          <a:solidFill>
                            <a:schemeClr val="dk1"/>
                          </a:solidFill>
                          <a:latin typeface="segoe ui"/>
                          <a:ea typeface="Meiryo UI"/>
                        </a:defRPr>
                      </a:lvl5pPr>
                      <a:lvl6pPr marL="1714500" algn="l" defTabSz="685800" rtl="0" eaLnBrk="1" latinLnBrk="0" hangingPunct="1">
                        <a:defRPr kumimoji="1" sz="1350" kern="1200">
                          <a:solidFill>
                            <a:schemeClr val="dk1"/>
                          </a:solidFill>
                          <a:latin typeface="segoe ui"/>
                          <a:ea typeface="Meiryo UI"/>
                        </a:defRPr>
                      </a:lvl6pPr>
                      <a:lvl7pPr marL="2057400" algn="l" defTabSz="685800" rtl="0" eaLnBrk="1" latinLnBrk="0" hangingPunct="1">
                        <a:defRPr kumimoji="1" sz="1350" kern="1200">
                          <a:solidFill>
                            <a:schemeClr val="dk1"/>
                          </a:solidFill>
                          <a:latin typeface="segoe ui"/>
                          <a:ea typeface="Meiryo UI"/>
                        </a:defRPr>
                      </a:lvl7pPr>
                      <a:lvl8pPr marL="2400300" algn="l" defTabSz="685800" rtl="0" eaLnBrk="1" latinLnBrk="0" hangingPunct="1">
                        <a:defRPr kumimoji="1" sz="1350" kern="1200">
                          <a:solidFill>
                            <a:schemeClr val="dk1"/>
                          </a:solidFill>
                          <a:latin typeface="segoe ui"/>
                          <a:ea typeface="Meiryo UI"/>
                        </a:defRPr>
                      </a:lvl8pPr>
                      <a:lvl9pPr marL="2743200" algn="l" defTabSz="685800" rtl="0" eaLnBrk="1" latinLnBrk="0" hangingPunct="1">
                        <a:defRPr kumimoji="1" sz="1350" kern="1200">
                          <a:solidFill>
                            <a:schemeClr val="dk1"/>
                          </a:solidFill>
                          <a:latin typeface="segoe ui"/>
                          <a:ea typeface="Meiryo UI"/>
                        </a:defRPr>
                      </a:lvl9pPr>
                    </a:lstStyle>
                    <a:p>
                      <a:pPr algn="l"/>
                      <a:r>
                        <a:rPr kumimoji="1" lang="ja-JP" altLang="en-US" sz="1600" baseline="0" dirty="0" smtClean="0"/>
                        <a:t>第</a:t>
                      </a:r>
                      <a:r>
                        <a:rPr kumimoji="1" lang="en-US" altLang="ja-JP" sz="1600" baseline="0" dirty="0" smtClean="0"/>
                        <a:t>2</a:t>
                      </a:r>
                      <a:r>
                        <a:rPr kumimoji="1" lang="ja-JP" altLang="en-US" sz="1600" baseline="0" dirty="0" smtClean="0"/>
                        <a:t>回 </a:t>
                      </a:r>
                      <a:r>
                        <a:rPr kumimoji="1" lang="en-US" altLang="ja-JP" sz="1600" baseline="0" dirty="0" smtClean="0"/>
                        <a:t> </a:t>
                      </a:r>
                      <a:r>
                        <a:rPr kumimoji="1" lang="en-US" altLang="ja-JP" sz="1200" baseline="0" dirty="0" smtClean="0"/>
                        <a:t>2019/4/25</a:t>
                      </a:r>
                    </a:p>
                  </a:txBody>
                  <a:tcPr>
                    <a:lnL w="12700" cmpd="sng">
                      <a:solidFill>
                        <a:srgbClr val="FFFFFF"/>
                      </a:solidFill>
                    </a:lnL>
                    <a:lnR w="12700" cmpd="sng">
                      <a:solidFill>
                        <a:srgbClr val="FFFFFF"/>
                      </a:solid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2D4BA5">
                        <a:tint val="20000"/>
                      </a:srgbClr>
                    </a:solidFill>
                  </a:tcPr>
                </a:tc>
                <a:tc>
                  <a:txBody>
                    <a:bodyPr/>
                    <a:lstStyle>
                      <a:lvl1pPr marL="0" algn="l" defTabSz="685800" rtl="0" eaLnBrk="1" latinLnBrk="0" hangingPunct="1">
                        <a:defRPr kumimoji="1" sz="1350" kern="1200">
                          <a:solidFill>
                            <a:schemeClr val="dk1"/>
                          </a:solidFill>
                          <a:latin typeface="segoe ui"/>
                          <a:ea typeface="Meiryo UI"/>
                        </a:defRPr>
                      </a:lvl1pPr>
                      <a:lvl2pPr marL="342900" algn="l" defTabSz="685800" rtl="0" eaLnBrk="1" latinLnBrk="0" hangingPunct="1">
                        <a:defRPr kumimoji="1" sz="1350" kern="1200">
                          <a:solidFill>
                            <a:schemeClr val="dk1"/>
                          </a:solidFill>
                          <a:latin typeface="segoe ui"/>
                          <a:ea typeface="Meiryo UI"/>
                        </a:defRPr>
                      </a:lvl2pPr>
                      <a:lvl3pPr marL="685800" algn="l" defTabSz="685800" rtl="0" eaLnBrk="1" latinLnBrk="0" hangingPunct="1">
                        <a:defRPr kumimoji="1" sz="1350" kern="1200">
                          <a:solidFill>
                            <a:schemeClr val="dk1"/>
                          </a:solidFill>
                          <a:latin typeface="segoe ui"/>
                          <a:ea typeface="Meiryo UI"/>
                        </a:defRPr>
                      </a:lvl3pPr>
                      <a:lvl4pPr marL="1028700" algn="l" defTabSz="685800" rtl="0" eaLnBrk="1" latinLnBrk="0" hangingPunct="1">
                        <a:defRPr kumimoji="1" sz="1350" kern="1200">
                          <a:solidFill>
                            <a:schemeClr val="dk1"/>
                          </a:solidFill>
                          <a:latin typeface="segoe ui"/>
                          <a:ea typeface="Meiryo UI"/>
                        </a:defRPr>
                      </a:lvl4pPr>
                      <a:lvl5pPr marL="1371600" algn="l" defTabSz="685800" rtl="0" eaLnBrk="1" latinLnBrk="0" hangingPunct="1">
                        <a:defRPr kumimoji="1" sz="1350" kern="1200">
                          <a:solidFill>
                            <a:schemeClr val="dk1"/>
                          </a:solidFill>
                          <a:latin typeface="segoe ui"/>
                          <a:ea typeface="Meiryo UI"/>
                        </a:defRPr>
                      </a:lvl5pPr>
                      <a:lvl6pPr marL="1714500" algn="l" defTabSz="685800" rtl="0" eaLnBrk="1" latinLnBrk="0" hangingPunct="1">
                        <a:defRPr kumimoji="1" sz="1350" kern="1200">
                          <a:solidFill>
                            <a:schemeClr val="dk1"/>
                          </a:solidFill>
                          <a:latin typeface="segoe ui"/>
                          <a:ea typeface="Meiryo UI"/>
                        </a:defRPr>
                      </a:lvl6pPr>
                      <a:lvl7pPr marL="2057400" algn="l" defTabSz="685800" rtl="0" eaLnBrk="1" latinLnBrk="0" hangingPunct="1">
                        <a:defRPr kumimoji="1" sz="1350" kern="1200">
                          <a:solidFill>
                            <a:schemeClr val="dk1"/>
                          </a:solidFill>
                          <a:latin typeface="segoe ui"/>
                          <a:ea typeface="Meiryo UI"/>
                        </a:defRPr>
                      </a:lvl7pPr>
                      <a:lvl8pPr marL="2400300" algn="l" defTabSz="685800" rtl="0" eaLnBrk="1" latinLnBrk="0" hangingPunct="1">
                        <a:defRPr kumimoji="1" sz="1350" kern="1200">
                          <a:solidFill>
                            <a:schemeClr val="dk1"/>
                          </a:solidFill>
                          <a:latin typeface="segoe ui"/>
                          <a:ea typeface="Meiryo UI"/>
                        </a:defRPr>
                      </a:lvl8pPr>
                      <a:lvl9pPr marL="2743200" algn="l" defTabSz="685800" rtl="0" eaLnBrk="1" latinLnBrk="0" hangingPunct="1">
                        <a:defRPr kumimoji="1" sz="1350" kern="1200">
                          <a:solidFill>
                            <a:schemeClr val="dk1"/>
                          </a:solidFill>
                          <a:latin typeface="segoe ui"/>
                          <a:ea typeface="Meiryo UI"/>
                        </a:defRPr>
                      </a:lvl9pPr>
                    </a:lstStyle>
                    <a:p>
                      <a:pPr marL="176213" indent="-176213" algn="l">
                        <a:buFont typeface="Arial" panose="020B0604020202020204" pitchFamily="34" charset="0"/>
                        <a:buChar char="•"/>
                      </a:pPr>
                      <a:r>
                        <a:rPr kumimoji="1" lang="en-US" altLang="ja-JP" sz="1600" baseline="0" dirty="0" smtClean="0"/>
                        <a:t>SPDX  Tools</a:t>
                      </a:r>
                      <a:r>
                        <a:rPr kumimoji="1" lang="ja-JP" altLang="en-US" sz="1600" baseline="0" dirty="0" smtClean="0"/>
                        <a:t>の紹介</a:t>
                      </a:r>
                      <a:endParaRPr kumimoji="1" lang="en-US" altLang="ja-JP" sz="1600" baseline="0" dirty="0" smtClean="0"/>
                    </a:p>
                    <a:p>
                      <a:pPr marL="176213" indent="-176213" algn="l">
                        <a:buFont typeface="Arial" panose="020B0604020202020204" pitchFamily="34" charset="0"/>
                        <a:buChar char="•"/>
                      </a:pPr>
                      <a:r>
                        <a:rPr kumimoji="1" lang="ja-JP" altLang="en-US" sz="1600" baseline="0" dirty="0" smtClean="0"/>
                        <a:t>コンプライアンス管理ツール</a:t>
                      </a:r>
                      <a:r>
                        <a:rPr kumimoji="1" lang="en-US" altLang="ja-JP" sz="1600" baseline="0" dirty="0" smtClean="0"/>
                        <a:t>SW360</a:t>
                      </a:r>
                    </a:p>
                    <a:p>
                      <a:pPr marL="176213" indent="-176213" algn="l">
                        <a:buFont typeface="Arial" panose="020B0604020202020204" pitchFamily="34" charset="0"/>
                        <a:buChar char="•"/>
                      </a:pPr>
                      <a:r>
                        <a:rPr kumimoji="1" lang="en-US" altLang="ja-JP" sz="1600" baseline="0" dirty="0" smtClean="0"/>
                        <a:t>OpenChain Tooling WG</a:t>
                      </a:r>
                      <a:r>
                        <a:rPr kumimoji="1" lang="ja-JP" altLang="en-US" sz="1600" baseline="0" dirty="0" smtClean="0"/>
                        <a:t>活動状況紹介</a:t>
                      </a:r>
                      <a:endParaRPr kumimoji="1" lang="en-US" altLang="ja-JP" sz="1600" baseline="0" dirty="0" smtClean="0"/>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2D4BA5">
                        <a:tint val="20000"/>
                      </a:srgbClr>
                    </a:solidFill>
                  </a:tcPr>
                </a:tc>
                <a:tc>
                  <a:txBody>
                    <a:bodyPr/>
                    <a:lstStyle>
                      <a:lvl1pPr marL="0" algn="l" defTabSz="685800" rtl="0" eaLnBrk="1" latinLnBrk="0" hangingPunct="1">
                        <a:defRPr kumimoji="1" sz="1350" kern="1200">
                          <a:solidFill>
                            <a:schemeClr val="dk1"/>
                          </a:solidFill>
                          <a:latin typeface="segoe ui"/>
                          <a:ea typeface="Meiryo UI"/>
                        </a:defRPr>
                      </a:lvl1pPr>
                      <a:lvl2pPr marL="342900" algn="l" defTabSz="685800" rtl="0" eaLnBrk="1" latinLnBrk="0" hangingPunct="1">
                        <a:defRPr kumimoji="1" sz="1350" kern="1200">
                          <a:solidFill>
                            <a:schemeClr val="dk1"/>
                          </a:solidFill>
                          <a:latin typeface="segoe ui"/>
                          <a:ea typeface="Meiryo UI"/>
                        </a:defRPr>
                      </a:lvl2pPr>
                      <a:lvl3pPr marL="685800" algn="l" defTabSz="685800" rtl="0" eaLnBrk="1" latinLnBrk="0" hangingPunct="1">
                        <a:defRPr kumimoji="1" sz="1350" kern="1200">
                          <a:solidFill>
                            <a:schemeClr val="dk1"/>
                          </a:solidFill>
                          <a:latin typeface="segoe ui"/>
                          <a:ea typeface="Meiryo UI"/>
                        </a:defRPr>
                      </a:lvl3pPr>
                      <a:lvl4pPr marL="1028700" algn="l" defTabSz="685800" rtl="0" eaLnBrk="1" latinLnBrk="0" hangingPunct="1">
                        <a:defRPr kumimoji="1" sz="1350" kern="1200">
                          <a:solidFill>
                            <a:schemeClr val="dk1"/>
                          </a:solidFill>
                          <a:latin typeface="segoe ui"/>
                          <a:ea typeface="Meiryo UI"/>
                        </a:defRPr>
                      </a:lvl4pPr>
                      <a:lvl5pPr marL="1371600" algn="l" defTabSz="685800" rtl="0" eaLnBrk="1" latinLnBrk="0" hangingPunct="1">
                        <a:defRPr kumimoji="1" sz="1350" kern="1200">
                          <a:solidFill>
                            <a:schemeClr val="dk1"/>
                          </a:solidFill>
                          <a:latin typeface="segoe ui"/>
                          <a:ea typeface="Meiryo UI"/>
                        </a:defRPr>
                      </a:lvl5pPr>
                      <a:lvl6pPr marL="1714500" algn="l" defTabSz="685800" rtl="0" eaLnBrk="1" latinLnBrk="0" hangingPunct="1">
                        <a:defRPr kumimoji="1" sz="1350" kern="1200">
                          <a:solidFill>
                            <a:schemeClr val="dk1"/>
                          </a:solidFill>
                          <a:latin typeface="segoe ui"/>
                          <a:ea typeface="Meiryo UI"/>
                        </a:defRPr>
                      </a:lvl6pPr>
                      <a:lvl7pPr marL="2057400" algn="l" defTabSz="685800" rtl="0" eaLnBrk="1" latinLnBrk="0" hangingPunct="1">
                        <a:defRPr kumimoji="1" sz="1350" kern="1200">
                          <a:solidFill>
                            <a:schemeClr val="dk1"/>
                          </a:solidFill>
                          <a:latin typeface="segoe ui"/>
                          <a:ea typeface="Meiryo UI"/>
                        </a:defRPr>
                      </a:lvl7pPr>
                      <a:lvl8pPr marL="2400300" algn="l" defTabSz="685800" rtl="0" eaLnBrk="1" latinLnBrk="0" hangingPunct="1">
                        <a:defRPr kumimoji="1" sz="1350" kern="1200">
                          <a:solidFill>
                            <a:schemeClr val="dk1"/>
                          </a:solidFill>
                          <a:latin typeface="segoe ui"/>
                          <a:ea typeface="Meiryo UI"/>
                        </a:defRPr>
                      </a:lvl8pPr>
                      <a:lvl9pPr marL="2743200" algn="l" defTabSz="685800" rtl="0" eaLnBrk="1" latinLnBrk="0" hangingPunct="1">
                        <a:defRPr kumimoji="1" sz="1350" kern="1200">
                          <a:solidFill>
                            <a:schemeClr val="dk1"/>
                          </a:solidFill>
                          <a:latin typeface="segoe ui"/>
                          <a:ea typeface="Meiryo UI"/>
                        </a:defRPr>
                      </a:lvl9pPr>
                    </a:lstStyle>
                    <a:p>
                      <a:pPr algn="l"/>
                      <a:r>
                        <a:rPr kumimoji="1" lang="en-US" altLang="ja-JP" sz="1600" dirty="0" smtClean="0"/>
                        <a:t>16</a:t>
                      </a:r>
                      <a:r>
                        <a:rPr kumimoji="1" lang="ja-JP" altLang="en-US" sz="1600" dirty="0" smtClean="0"/>
                        <a:t>社</a:t>
                      </a:r>
                      <a:r>
                        <a:rPr kumimoji="1" lang="en-US" altLang="ja-JP" sz="1600" dirty="0" smtClean="0"/>
                        <a:t/>
                      </a:r>
                      <a:br>
                        <a:rPr kumimoji="1" lang="en-US" altLang="ja-JP" sz="1600" dirty="0" smtClean="0"/>
                      </a:br>
                      <a:r>
                        <a:rPr kumimoji="1" lang="en-US" altLang="ja-JP" sz="1600" dirty="0" smtClean="0"/>
                        <a:t>28</a:t>
                      </a:r>
                      <a:r>
                        <a:rPr kumimoji="1" lang="ja-JP" altLang="en-US" sz="1600" dirty="0" smtClean="0"/>
                        <a:t>名</a:t>
                      </a:r>
                      <a:endParaRPr kumimoji="1" lang="ja-JP" altLang="en-US" sz="1600" dirty="0"/>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2D4BA5">
                        <a:tint val="20000"/>
                      </a:srgbClr>
                    </a:solidFill>
                  </a:tcPr>
                </a:tc>
              </a:tr>
              <a:tr h="0">
                <a:tc>
                  <a:txBody>
                    <a:bodyPr/>
                    <a:lstStyle>
                      <a:lvl1pPr marL="0" algn="l" defTabSz="685800" rtl="0" eaLnBrk="1" latinLnBrk="0" hangingPunct="1">
                        <a:defRPr kumimoji="1" sz="1350" kern="1200">
                          <a:solidFill>
                            <a:schemeClr val="dk1"/>
                          </a:solidFill>
                          <a:latin typeface="segoe ui"/>
                          <a:ea typeface="Meiryo UI"/>
                        </a:defRPr>
                      </a:lvl1pPr>
                      <a:lvl2pPr marL="342900" algn="l" defTabSz="685800" rtl="0" eaLnBrk="1" latinLnBrk="0" hangingPunct="1">
                        <a:defRPr kumimoji="1" sz="1350" kern="1200">
                          <a:solidFill>
                            <a:schemeClr val="dk1"/>
                          </a:solidFill>
                          <a:latin typeface="segoe ui"/>
                          <a:ea typeface="Meiryo UI"/>
                        </a:defRPr>
                      </a:lvl2pPr>
                      <a:lvl3pPr marL="685800" algn="l" defTabSz="685800" rtl="0" eaLnBrk="1" latinLnBrk="0" hangingPunct="1">
                        <a:defRPr kumimoji="1" sz="1350" kern="1200">
                          <a:solidFill>
                            <a:schemeClr val="dk1"/>
                          </a:solidFill>
                          <a:latin typeface="segoe ui"/>
                          <a:ea typeface="Meiryo UI"/>
                        </a:defRPr>
                      </a:lvl3pPr>
                      <a:lvl4pPr marL="1028700" algn="l" defTabSz="685800" rtl="0" eaLnBrk="1" latinLnBrk="0" hangingPunct="1">
                        <a:defRPr kumimoji="1" sz="1350" kern="1200">
                          <a:solidFill>
                            <a:schemeClr val="dk1"/>
                          </a:solidFill>
                          <a:latin typeface="segoe ui"/>
                          <a:ea typeface="Meiryo UI"/>
                        </a:defRPr>
                      </a:lvl4pPr>
                      <a:lvl5pPr marL="1371600" algn="l" defTabSz="685800" rtl="0" eaLnBrk="1" latinLnBrk="0" hangingPunct="1">
                        <a:defRPr kumimoji="1" sz="1350" kern="1200">
                          <a:solidFill>
                            <a:schemeClr val="dk1"/>
                          </a:solidFill>
                          <a:latin typeface="segoe ui"/>
                          <a:ea typeface="Meiryo UI"/>
                        </a:defRPr>
                      </a:lvl5pPr>
                      <a:lvl6pPr marL="1714500" algn="l" defTabSz="685800" rtl="0" eaLnBrk="1" latinLnBrk="0" hangingPunct="1">
                        <a:defRPr kumimoji="1" sz="1350" kern="1200">
                          <a:solidFill>
                            <a:schemeClr val="dk1"/>
                          </a:solidFill>
                          <a:latin typeface="segoe ui"/>
                          <a:ea typeface="Meiryo UI"/>
                        </a:defRPr>
                      </a:lvl6pPr>
                      <a:lvl7pPr marL="2057400" algn="l" defTabSz="685800" rtl="0" eaLnBrk="1" latinLnBrk="0" hangingPunct="1">
                        <a:defRPr kumimoji="1" sz="1350" kern="1200">
                          <a:solidFill>
                            <a:schemeClr val="dk1"/>
                          </a:solidFill>
                          <a:latin typeface="segoe ui"/>
                          <a:ea typeface="Meiryo UI"/>
                        </a:defRPr>
                      </a:lvl7pPr>
                      <a:lvl8pPr marL="2400300" algn="l" defTabSz="685800" rtl="0" eaLnBrk="1" latinLnBrk="0" hangingPunct="1">
                        <a:defRPr kumimoji="1" sz="1350" kern="1200">
                          <a:solidFill>
                            <a:schemeClr val="dk1"/>
                          </a:solidFill>
                          <a:latin typeface="segoe ui"/>
                          <a:ea typeface="Meiryo UI"/>
                        </a:defRPr>
                      </a:lvl8pPr>
                      <a:lvl9pPr marL="2743200" algn="l" defTabSz="685800" rtl="0" eaLnBrk="1" latinLnBrk="0" hangingPunct="1">
                        <a:defRPr kumimoji="1" sz="1350" kern="1200">
                          <a:solidFill>
                            <a:schemeClr val="dk1"/>
                          </a:solidFill>
                          <a:latin typeface="segoe ui"/>
                          <a:ea typeface="Meiryo UI"/>
                        </a:defRPr>
                      </a:lvl9pPr>
                    </a:lstStyle>
                    <a:p>
                      <a:pPr algn="l"/>
                      <a:r>
                        <a:rPr kumimoji="1" lang="ja-JP" altLang="en-US" sz="1600" baseline="0" dirty="0" smtClean="0"/>
                        <a:t>第</a:t>
                      </a:r>
                      <a:r>
                        <a:rPr kumimoji="1" lang="en-US" altLang="ja-JP" sz="1600" baseline="0" dirty="0" smtClean="0"/>
                        <a:t>3</a:t>
                      </a:r>
                      <a:r>
                        <a:rPr kumimoji="1" lang="ja-JP" altLang="en-US" sz="1600" baseline="0" dirty="0" smtClean="0"/>
                        <a:t>回  </a:t>
                      </a:r>
                      <a:r>
                        <a:rPr kumimoji="1" lang="en-US" altLang="ja-JP" sz="1200" baseline="0" dirty="0" smtClean="0"/>
                        <a:t>2019/6/20</a:t>
                      </a:r>
                    </a:p>
                  </a:txBody>
                  <a:tcPr>
                    <a:lnL w="12700" cmpd="sng">
                      <a:solidFill>
                        <a:srgbClr val="FFFFFF"/>
                      </a:solidFill>
                    </a:lnL>
                    <a:lnR w="12700" cmpd="sng">
                      <a:solidFill>
                        <a:srgbClr val="FFFFFF"/>
                      </a:solid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2D4BA5">
                        <a:tint val="40000"/>
                      </a:srgbClr>
                    </a:solidFill>
                  </a:tcPr>
                </a:tc>
                <a:tc>
                  <a:txBody>
                    <a:bodyPr/>
                    <a:lstStyle>
                      <a:lvl1pPr marL="0" algn="l" defTabSz="685800" rtl="0" eaLnBrk="1" latinLnBrk="0" hangingPunct="1">
                        <a:defRPr kumimoji="1" sz="1350" kern="1200">
                          <a:solidFill>
                            <a:schemeClr val="dk1"/>
                          </a:solidFill>
                          <a:latin typeface="segoe ui"/>
                          <a:ea typeface="Meiryo UI"/>
                        </a:defRPr>
                      </a:lvl1pPr>
                      <a:lvl2pPr marL="342900" algn="l" defTabSz="685800" rtl="0" eaLnBrk="1" latinLnBrk="0" hangingPunct="1">
                        <a:defRPr kumimoji="1" sz="1350" kern="1200">
                          <a:solidFill>
                            <a:schemeClr val="dk1"/>
                          </a:solidFill>
                          <a:latin typeface="segoe ui"/>
                          <a:ea typeface="Meiryo UI"/>
                        </a:defRPr>
                      </a:lvl2pPr>
                      <a:lvl3pPr marL="685800" algn="l" defTabSz="685800" rtl="0" eaLnBrk="1" latinLnBrk="0" hangingPunct="1">
                        <a:defRPr kumimoji="1" sz="1350" kern="1200">
                          <a:solidFill>
                            <a:schemeClr val="dk1"/>
                          </a:solidFill>
                          <a:latin typeface="segoe ui"/>
                          <a:ea typeface="Meiryo UI"/>
                        </a:defRPr>
                      </a:lvl3pPr>
                      <a:lvl4pPr marL="1028700" algn="l" defTabSz="685800" rtl="0" eaLnBrk="1" latinLnBrk="0" hangingPunct="1">
                        <a:defRPr kumimoji="1" sz="1350" kern="1200">
                          <a:solidFill>
                            <a:schemeClr val="dk1"/>
                          </a:solidFill>
                          <a:latin typeface="segoe ui"/>
                          <a:ea typeface="Meiryo UI"/>
                        </a:defRPr>
                      </a:lvl4pPr>
                      <a:lvl5pPr marL="1371600" algn="l" defTabSz="685800" rtl="0" eaLnBrk="1" latinLnBrk="0" hangingPunct="1">
                        <a:defRPr kumimoji="1" sz="1350" kern="1200">
                          <a:solidFill>
                            <a:schemeClr val="dk1"/>
                          </a:solidFill>
                          <a:latin typeface="segoe ui"/>
                          <a:ea typeface="Meiryo UI"/>
                        </a:defRPr>
                      </a:lvl5pPr>
                      <a:lvl6pPr marL="1714500" algn="l" defTabSz="685800" rtl="0" eaLnBrk="1" latinLnBrk="0" hangingPunct="1">
                        <a:defRPr kumimoji="1" sz="1350" kern="1200">
                          <a:solidFill>
                            <a:schemeClr val="dk1"/>
                          </a:solidFill>
                          <a:latin typeface="segoe ui"/>
                          <a:ea typeface="Meiryo UI"/>
                        </a:defRPr>
                      </a:lvl6pPr>
                      <a:lvl7pPr marL="2057400" algn="l" defTabSz="685800" rtl="0" eaLnBrk="1" latinLnBrk="0" hangingPunct="1">
                        <a:defRPr kumimoji="1" sz="1350" kern="1200">
                          <a:solidFill>
                            <a:schemeClr val="dk1"/>
                          </a:solidFill>
                          <a:latin typeface="segoe ui"/>
                          <a:ea typeface="Meiryo UI"/>
                        </a:defRPr>
                      </a:lvl7pPr>
                      <a:lvl8pPr marL="2400300" algn="l" defTabSz="685800" rtl="0" eaLnBrk="1" latinLnBrk="0" hangingPunct="1">
                        <a:defRPr kumimoji="1" sz="1350" kern="1200">
                          <a:solidFill>
                            <a:schemeClr val="dk1"/>
                          </a:solidFill>
                          <a:latin typeface="segoe ui"/>
                          <a:ea typeface="Meiryo UI"/>
                        </a:defRPr>
                      </a:lvl8pPr>
                      <a:lvl9pPr marL="2743200" algn="l" defTabSz="685800" rtl="0" eaLnBrk="1" latinLnBrk="0" hangingPunct="1">
                        <a:defRPr kumimoji="1" sz="1350" kern="1200">
                          <a:solidFill>
                            <a:schemeClr val="dk1"/>
                          </a:solidFill>
                          <a:latin typeface="segoe ui"/>
                          <a:ea typeface="Meiryo UI"/>
                        </a:defRPr>
                      </a:lvl9pPr>
                    </a:lstStyle>
                    <a:p>
                      <a:pPr marL="176213" indent="-176213" algn="l">
                        <a:buFont typeface="Arial" panose="020B0604020202020204" pitchFamily="34" charset="0"/>
                        <a:buChar char="•"/>
                      </a:pPr>
                      <a:r>
                        <a:rPr kumimoji="1" lang="en-US" altLang="ja-JP" sz="1600" baseline="0" dirty="0" smtClean="0"/>
                        <a:t>OpenChain</a:t>
                      </a:r>
                      <a:r>
                        <a:rPr kumimoji="1" lang="ja-JP" altLang="en-US" sz="1600" baseline="0" dirty="0" smtClean="0"/>
                        <a:t>仕様を考慮した</a:t>
                      </a:r>
                      <a:r>
                        <a:rPr kumimoji="1" lang="en-US" altLang="ja-JP" sz="1600" baseline="0" dirty="0" smtClean="0"/>
                        <a:t>SW360</a:t>
                      </a:r>
                      <a:r>
                        <a:rPr kumimoji="1" lang="ja-JP" altLang="en-US" sz="1600" baseline="0" dirty="0" smtClean="0"/>
                        <a:t>の運用</a:t>
                      </a:r>
                      <a:endParaRPr kumimoji="1" lang="en-US" altLang="ja-JP" sz="1600" baseline="0" dirty="0" smtClean="0"/>
                    </a:p>
                    <a:p>
                      <a:pPr marL="176213" indent="-176213" algn="l">
                        <a:buFont typeface="Arial" panose="020B0604020202020204" pitchFamily="34" charset="0"/>
                        <a:buChar char="•"/>
                      </a:pPr>
                      <a:r>
                        <a:rPr kumimoji="1" lang="en-US" altLang="ja-JP" sz="1600" baseline="0" dirty="0" smtClean="0"/>
                        <a:t>Brief Introduction into </a:t>
                      </a:r>
                      <a:r>
                        <a:rPr kumimoji="1" lang="en-US" altLang="ja-JP" sz="1600" baseline="0" dirty="0" err="1" smtClean="0"/>
                        <a:t>ClearlyDefined</a:t>
                      </a:r>
                      <a:endParaRPr kumimoji="1" lang="en-US" altLang="ja-JP" sz="1600" baseline="0" dirty="0" smtClean="0"/>
                    </a:p>
                    <a:p>
                      <a:pPr marL="176213" indent="-176213" algn="l">
                        <a:buFont typeface="Arial" panose="020B0604020202020204" pitchFamily="34" charset="0"/>
                        <a:buChar char="•"/>
                      </a:pPr>
                      <a:r>
                        <a:rPr kumimoji="1" lang="en-US" altLang="ja-JP" sz="1600" baseline="0" dirty="0" err="1" smtClean="0"/>
                        <a:t>FOSSology</a:t>
                      </a:r>
                      <a:r>
                        <a:rPr kumimoji="1" lang="ja-JP" altLang="en-US" sz="1600" baseline="0" dirty="0" smtClean="0"/>
                        <a:t>の</a:t>
                      </a:r>
                      <a:r>
                        <a:rPr kumimoji="1" lang="en-US" altLang="ja-JP" sz="1600" baseline="0" dirty="0" smtClean="0"/>
                        <a:t>CLI / REST API</a:t>
                      </a:r>
                      <a:r>
                        <a:rPr kumimoji="1" lang="ja-JP" altLang="en-US" sz="1600" baseline="0" dirty="0" smtClean="0"/>
                        <a:t>を叩いてみた</a:t>
                      </a:r>
                      <a:endParaRPr kumimoji="1" lang="en-US" altLang="ja-JP" sz="1600" baseline="0" dirty="0" smtClean="0"/>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2D4BA5">
                        <a:tint val="40000"/>
                      </a:srgbClr>
                    </a:solidFill>
                  </a:tcPr>
                </a:tc>
                <a:tc>
                  <a:txBody>
                    <a:bodyPr/>
                    <a:lstStyle>
                      <a:lvl1pPr marL="0" algn="l" defTabSz="685800" rtl="0" eaLnBrk="1" latinLnBrk="0" hangingPunct="1">
                        <a:defRPr kumimoji="1" sz="1350" kern="1200">
                          <a:solidFill>
                            <a:schemeClr val="dk1"/>
                          </a:solidFill>
                          <a:latin typeface="segoe ui"/>
                          <a:ea typeface="Meiryo UI"/>
                        </a:defRPr>
                      </a:lvl1pPr>
                      <a:lvl2pPr marL="342900" algn="l" defTabSz="685800" rtl="0" eaLnBrk="1" latinLnBrk="0" hangingPunct="1">
                        <a:defRPr kumimoji="1" sz="1350" kern="1200">
                          <a:solidFill>
                            <a:schemeClr val="dk1"/>
                          </a:solidFill>
                          <a:latin typeface="segoe ui"/>
                          <a:ea typeface="Meiryo UI"/>
                        </a:defRPr>
                      </a:lvl2pPr>
                      <a:lvl3pPr marL="685800" algn="l" defTabSz="685800" rtl="0" eaLnBrk="1" latinLnBrk="0" hangingPunct="1">
                        <a:defRPr kumimoji="1" sz="1350" kern="1200">
                          <a:solidFill>
                            <a:schemeClr val="dk1"/>
                          </a:solidFill>
                          <a:latin typeface="segoe ui"/>
                          <a:ea typeface="Meiryo UI"/>
                        </a:defRPr>
                      </a:lvl3pPr>
                      <a:lvl4pPr marL="1028700" algn="l" defTabSz="685800" rtl="0" eaLnBrk="1" latinLnBrk="0" hangingPunct="1">
                        <a:defRPr kumimoji="1" sz="1350" kern="1200">
                          <a:solidFill>
                            <a:schemeClr val="dk1"/>
                          </a:solidFill>
                          <a:latin typeface="segoe ui"/>
                          <a:ea typeface="Meiryo UI"/>
                        </a:defRPr>
                      </a:lvl4pPr>
                      <a:lvl5pPr marL="1371600" algn="l" defTabSz="685800" rtl="0" eaLnBrk="1" latinLnBrk="0" hangingPunct="1">
                        <a:defRPr kumimoji="1" sz="1350" kern="1200">
                          <a:solidFill>
                            <a:schemeClr val="dk1"/>
                          </a:solidFill>
                          <a:latin typeface="segoe ui"/>
                          <a:ea typeface="Meiryo UI"/>
                        </a:defRPr>
                      </a:lvl5pPr>
                      <a:lvl6pPr marL="1714500" algn="l" defTabSz="685800" rtl="0" eaLnBrk="1" latinLnBrk="0" hangingPunct="1">
                        <a:defRPr kumimoji="1" sz="1350" kern="1200">
                          <a:solidFill>
                            <a:schemeClr val="dk1"/>
                          </a:solidFill>
                          <a:latin typeface="segoe ui"/>
                          <a:ea typeface="Meiryo UI"/>
                        </a:defRPr>
                      </a:lvl6pPr>
                      <a:lvl7pPr marL="2057400" algn="l" defTabSz="685800" rtl="0" eaLnBrk="1" latinLnBrk="0" hangingPunct="1">
                        <a:defRPr kumimoji="1" sz="1350" kern="1200">
                          <a:solidFill>
                            <a:schemeClr val="dk1"/>
                          </a:solidFill>
                          <a:latin typeface="segoe ui"/>
                          <a:ea typeface="Meiryo UI"/>
                        </a:defRPr>
                      </a:lvl7pPr>
                      <a:lvl8pPr marL="2400300" algn="l" defTabSz="685800" rtl="0" eaLnBrk="1" latinLnBrk="0" hangingPunct="1">
                        <a:defRPr kumimoji="1" sz="1350" kern="1200">
                          <a:solidFill>
                            <a:schemeClr val="dk1"/>
                          </a:solidFill>
                          <a:latin typeface="segoe ui"/>
                          <a:ea typeface="Meiryo UI"/>
                        </a:defRPr>
                      </a:lvl8pPr>
                      <a:lvl9pPr marL="2743200" algn="l" defTabSz="685800" rtl="0" eaLnBrk="1" latinLnBrk="0" hangingPunct="1">
                        <a:defRPr kumimoji="1" sz="1350" kern="1200">
                          <a:solidFill>
                            <a:schemeClr val="dk1"/>
                          </a:solidFill>
                          <a:latin typeface="segoe ui"/>
                          <a:ea typeface="Meiryo UI"/>
                        </a:defRPr>
                      </a:lvl9pPr>
                    </a:lstStyle>
                    <a:p>
                      <a:pPr algn="l"/>
                      <a:r>
                        <a:rPr kumimoji="1" lang="en-US" altLang="ja-JP" sz="1600" dirty="0" smtClean="0"/>
                        <a:t>11</a:t>
                      </a:r>
                      <a:r>
                        <a:rPr kumimoji="1" lang="ja-JP" altLang="en-US" sz="1600" dirty="0" smtClean="0"/>
                        <a:t>社</a:t>
                      </a:r>
                      <a:r>
                        <a:rPr kumimoji="1" lang="en-US" altLang="ja-JP" sz="1600" dirty="0" smtClean="0"/>
                        <a:t/>
                      </a:r>
                      <a:br>
                        <a:rPr kumimoji="1" lang="en-US" altLang="ja-JP" sz="1600" dirty="0" smtClean="0"/>
                      </a:br>
                      <a:r>
                        <a:rPr kumimoji="1" lang="en-US" altLang="ja-JP" sz="1600" dirty="0" smtClean="0"/>
                        <a:t>19</a:t>
                      </a:r>
                      <a:r>
                        <a:rPr kumimoji="1" lang="ja-JP" altLang="en-US" sz="1600" dirty="0" smtClean="0"/>
                        <a:t>名</a:t>
                      </a:r>
                      <a:endParaRPr kumimoji="1" lang="en-US" altLang="ja-JP" sz="1600" dirty="0" smtClean="0"/>
                    </a:p>
                  </a:txBody>
                  <a:tcP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2D4BA5">
                        <a:tint val="40000"/>
                      </a:srgbClr>
                    </a:solidFill>
                  </a:tcPr>
                </a:tc>
              </a:tr>
            </a:tbl>
          </a:graphicData>
        </a:graphic>
      </p:graphicFrame>
    </p:spTree>
    <p:extLst>
      <p:ext uri="{BB962C8B-B14F-4D97-AF65-F5344CB8AC3E}">
        <p14:creationId xmlns:p14="http://schemas.microsoft.com/office/powerpoint/2010/main" val="49522623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txBox="1">
            <a:spLocks/>
          </p:cNvSpPr>
          <p:nvPr/>
        </p:nvSpPr>
        <p:spPr>
          <a:xfrm>
            <a:off x="174982" y="642938"/>
            <a:ext cx="9150016" cy="1077020"/>
          </a:xfrm>
          <a:prstGeom prst="rect">
            <a:avLst/>
          </a:prstGeom>
        </p:spPr>
        <p:txBody>
          <a:bodyPr vert="horz" lIns="74295" tIns="37148" rIns="74295" bIns="37148"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nSpc>
                <a:spcPct val="100000"/>
              </a:lnSpc>
              <a:spcBef>
                <a:spcPts val="0"/>
              </a:spcBef>
              <a:buClr>
                <a:schemeClr val="dk2"/>
              </a:buClr>
            </a:pPr>
            <a:r>
              <a:rPr lang="en-US" altLang="ja-JP" sz="3323" dirty="0" err="1">
                <a:solidFill>
                  <a:srgbClr val="E56B45"/>
                </a:solidFill>
                <a:latin typeface="メイリオ" panose="020B0604030504040204" pitchFamily="50" charset="-128"/>
                <a:ea typeface="メイリオ" panose="020B0604030504040204" pitchFamily="50" charset="-128"/>
                <a:cs typeface="メイリオ" panose="020B0604030504040204" pitchFamily="50" charset="-128"/>
                <a:sym typeface="Roboto"/>
              </a:rPr>
              <a:t>OpenChain</a:t>
            </a:r>
            <a:r>
              <a:rPr lang="en-US" altLang="ja-JP"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sym typeface="Roboto"/>
              </a:rPr>
              <a:t> JPWG</a:t>
            </a:r>
            <a:r>
              <a:rPr lang="ja-JP" altLang="en-US"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sym typeface="Roboto"/>
              </a:rPr>
              <a:t> </a:t>
            </a:r>
            <a:r>
              <a:rPr lang="en-US" altLang="ja-JP" sz="3323" dirty="0">
                <a:solidFill>
                  <a:srgbClr val="E56B45"/>
                </a:solidFill>
                <a:latin typeface="メイリオ" panose="020B0604030504040204" pitchFamily="50" charset="-128"/>
                <a:ea typeface="メイリオ" panose="020B0604030504040204" pitchFamily="50" charset="-128"/>
                <a:cs typeface="メイリオ" panose="020B0604030504040204" pitchFamily="50" charset="-128"/>
                <a:sym typeface="Roboto"/>
              </a:rPr>
              <a:t>Promotion WG</a:t>
            </a:r>
          </a:p>
        </p:txBody>
      </p:sp>
      <p:pic>
        <p:nvPicPr>
          <p:cNvPr id="5" name="Picture 2" descr="OpenChai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976937" y="831471"/>
            <a:ext cx="1764506" cy="185274"/>
          </a:xfrm>
          <a:prstGeom prst="rect">
            <a:avLst/>
          </a:prstGeom>
          <a:noFill/>
          <a:extLst>
            <a:ext uri="{909E8E84-426E-40DD-AFC4-6F175D3DCCD1}">
              <a14:hiddenFill xmlns:a14="http://schemas.microsoft.com/office/drawing/2010/main">
                <a:solidFill>
                  <a:srgbClr val="FFFFFF"/>
                </a:solidFill>
              </a14:hiddenFill>
            </a:ext>
          </a:extLst>
        </p:spPr>
      </p:pic>
      <p:sp>
        <p:nvSpPr>
          <p:cNvPr id="19" name="タイトル 93"/>
          <p:cNvSpPr txBox="1">
            <a:spLocks/>
          </p:cNvSpPr>
          <p:nvPr/>
        </p:nvSpPr>
        <p:spPr>
          <a:xfrm>
            <a:off x="566844" y="1789949"/>
            <a:ext cx="8882959" cy="495298"/>
          </a:xfrm>
          <a:prstGeom prst="rect">
            <a:avLst/>
          </a:prstGeom>
        </p:spPr>
        <p:txBody>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2275" dirty="0">
                <a:latin typeface="HG丸ｺﾞｼｯｸM-PRO" panose="020F0600000000000000" pitchFamily="50" charset="-128"/>
                <a:ea typeface="HG丸ｺﾞｼｯｸM-PRO" panose="020F0600000000000000" pitchFamily="50" charset="-128"/>
              </a:rPr>
              <a:t>そもそも</a:t>
            </a:r>
            <a:r>
              <a:rPr lang="en-US" altLang="ja-JP" sz="2275" dirty="0">
                <a:latin typeface="HG丸ｺﾞｼｯｸM-PRO" panose="020F0600000000000000" pitchFamily="50" charset="-128"/>
                <a:ea typeface="HG丸ｺﾞｼｯｸM-PRO" panose="020F0600000000000000" pitchFamily="50" charset="-128"/>
              </a:rPr>
              <a:t>OSS</a:t>
            </a:r>
            <a:r>
              <a:rPr lang="ja-JP" altLang="en-US" sz="2275" dirty="0">
                <a:latin typeface="HG丸ｺﾞｼｯｸM-PRO" panose="020F0600000000000000" pitchFamily="50" charset="-128"/>
                <a:ea typeface="HG丸ｺﾞｼｯｸM-PRO" panose="020F0600000000000000" pitchFamily="50" charset="-128"/>
              </a:rPr>
              <a:t>コンプライアンスの重要性を認識していない人々に</a:t>
            </a:r>
            <a:endParaRPr lang="en-US" altLang="ja-JP" sz="2275" dirty="0">
              <a:latin typeface="HG丸ｺﾞｼｯｸM-PRO" panose="020F0600000000000000" pitchFamily="50" charset="-128"/>
              <a:ea typeface="HG丸ｺﾞｼｯｸM-PRO" panose="020F0600000000000000" pitchFamily="50" charset="-128"/>
            </a:endParaRPr>
          </a:p>
          <a:p>
            <a:r>
              <a:rPr lang="ja-JP" altLang="en-US" sz="2275" dirty="0">
                <a:latin typeface="HG丸ｺﾞｼｯｸM-PRO" panose="020F0600000000000000" pitchFamily="50" charset="-128"/>
                <a:ea typeface="HG丸ｺﾞｼｯｸM-PRO" panose="020F0600000000000000" pitchFamily="50" charset="-128"/>
              </a:rPr>
              <a:t>戦略的なプロモーションを展開（メンバー募集中です！）</a:t>
            </a:r>
            <a:endParaRPr lang="en-US" altLang="ja-JP" sz="2275" dirty="0">
              <a:latin typeface="HG丸ｺﾞｼｯｸM-PRO" panose="020F0600000000000000" pitchFamily="50" charset="-128"/>
              <a:ea typeface="HG丸ｺﾞｼｯｸM-PRO" panose="020F0600000000000000" pitchFamily="50" charset="-128"/>
            </a:endParaRPr>
          </a:p>
        </p:txBody>
      </p:sp>
      <p:sp>
        <p:nvSpPr>
          <p:cNvPr id="22" name="正方形/長方形 21"/>
          <p:cNvSpPr/>
          <p:nvPr/>
        </p:nvSpPr>
        <p:spPr>
          <a:xfrm>
            <a:off x="2428120" y="2805157"/>
            <a:ext cx="1184940" cy="392415"/>
          </a:xfrm>
          <a:prstGeom prst="rect">
            <a:avLst/>
          </a:prstGeom>
        </p:spPr>
        <p:txBody>
          <a:bodyPr wrap="none">
            <a:spAutoFit/>
          </a:bodyPr>
          <a:lstStyle/>
          <a:p>
            <a:r>
              <a:rPr lang="ja-JP" altLang="en-US" sz="1950" dirty="0">
                <a:latin typeface="HG丸ｺﾞｼｯｸM-PRO" panose="020F0600000000000000" pitchFamily="50" charset="-128"/>
                <a:ea typeface="HG丸ｺﾞｼｯｸM-PRO" panose="020F0600000000000000" pitchFamily="50" charset="-128"/>
              </a:rPr>
              <a:t>レベル別</a:t>
            </a:r>
            <a:endParaRPr lang="ja-JP" altLang="en-US" sz="1950" dirty="0"/>
          </a:p>
        </p:txBody>
      </p:sp>
      <p:sp>
        <p:nvSpPr>
          <p:cNvPr id="24" name="角丸四角形 23"/>
          <p:cNvSpPr/>
          <p:nvPr/>
        </p:nvSpPr>
        <p:spPr>
          <a:xfrm>
            <a:off x="5848694" y="3228174"/>
            <a:ext cx="1814378" cy="635032"/>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ja-JP" altLang="en-US" sz="1950" dirty="0">
                <a:latin typeface="HG丸ｺﾞｼｯｸM-PRO" panose="020F0600000000000000" pitchFamily="50" charset="-128"/>
                <a:ea typeface="HG丸ｺﾞｼｯｸM-PRO" panose="020F0600000000000000" pitchFamily="50" charset="-128"/>
              </a:rPr>
              <a:t>経営層</a:t>
            </a:r>
            <a:endParaRPr kumimoji="1" lang="ja-JP" altLang="en-US" sz="1950" dirty="0">
              <a:latin typeface="HG丸ｺﾞｼｯｸM-PRO" panose="020F0600000000000000" pitchFamily="50" charset="-128"/>
              <a:ea typeface="HG丸ｺﾞｼｯｸM-PRO" panose="020F0600000000000000" pitchFamily="50" charset="-128"/>
            </a:endParaRPr>
          </a:p>
        </p:txBody>
      </p:sp>
      <p:sp>
        <p:nvSpPr>
          <p:cNvPr id="25" name="角丸四角形 24"/>
          <p:cNvSpPr/>
          <p:nvPr/>
        </p:nvSpPr>
        <p:spPr>
          <a:xfrm>
            <a:off x="7805149" y="3203591"/>
            <a:ext cx="1814378" cy="635032"/>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kumimoji="1" lang="ja-JP" altLang="en-US" sz="1950" dirty="0">
                <a:latin typeface="HG丸ｺﾞｼｯｸM-PRO" panose="020F0600000000000000" pitchFamily="50" charset="-128"/>
                <a:ea typeface="HG丸ｺﾞｼｯｸM-PRO" panose="020F0600000000000000" pitchFamily="50" charset="-128"/>
              </a:rPr>
              <a:t>エンジニア</a:t>
            </a:r>
          </a:p>
        </p:txBody>
      </p:sp>
      <p:sp>
        <p:nvSpPr>
          <p:cNvPr id="27" name="角丸四角形 26"/>
          <p:cNvSpPr/>
          <p:nvPr/>
        </p:nvSpPr>
        <p:spPr>
          <a:xfrm>
            <a:off x="7802800" y="4116939"/>
            <a:ext cx="1814378" cy="635032"/>
          </a:xfrm>
          <a:prstGeom prst="round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kumimoji="1" lang="ja-JP" altLang="en-US" sz="1950" dirty="0">
                <a:latin typeface="HG丸ｺﾞｼｯｸM-PRO" panose="020F0600000000000000" pitchFamily="50" charset="-128"/>
                <a:ea typeface="HG丸ｺﾞｼｯｸM-PRO" panose="020F0600000000000000" pitchFamily="50" charset="-128"/>
              </a:rPr>
              <a:t>政府</a:t>
            </a:r>
          </a:p>
        </p:txBody>
      </p:sp>
      <p:sp>
        <p:nvSpPr>
          <p:cNvPr id="31" name="角丸四角形 30"/>
          <p:cNvSpPr/>
          <p:nvPr/>
        </p:nvSpPr>
        <p:spPr>
          <a:xfrm>
            <a:off x="5848693" y="4116939"/>
            <a:ext cx="1814378" cy="635032"/>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kumimoji="1" lang="ja-JP" altLang="en-US" sz="1950" dirty="0">
                <a:latin typeface="HG丸ｺﾞｼｯｸM-PRO" panose="020F0600000000000000" pitchFamily="50" charset="-128"/>
                <a:ea typeface="HG丸ｺﾞｼｯｸM-PRO" panose="020F0600000000000000" pitchFamily="50" charset="-128"/>
              </a:rPr>
              <a:t>知財</a:t>
            </a:r>
            <a:r>
              <a:rPr kumimoji="1" lang="en-US" altLang="ja-JP" sz="1950" dirty="0">
                <a:latin typeface="HG丸ｺﾞｼｯｸM-PRO" panose="020F0600000000000000" pitchFamily="50" charset="-128"/>
                <a:ea typeface="HG丸ｺﾞｼｯｸM-PRO" panose="020F0600000000000000" pitchFamily="50" charset="-128"/>
              </a:rPr>
              <a:t>/</a:t>
            </a:r>
            <a:r>
              <a:rPr kumimoji="1" lang="ja-JP" altLang="en-US" sz="1950" dirty="0">
                <a:latin typeface="HG丸ｺﾞｼｯｸM-PRO" panose="020F0600000000000000" pitchFamily="50" charset="-128"/>
                <a:ea typeface="HG丸ｺﾞｼｯｸM-PRO" panose="020F0600000000000000" pitchFamily="50" charset="-128"/>
              </a:rPr>
              <a:t>法務</a:t>
            </a:r>
          </a:p>
        </p:txBody>
      </p:sp>
      <p:sp>
        <p:nvSpPr>
          <p:cNvPr id="32" name="角丸四角形 31"/>
          <p:cNvSpPr/>
          <p:nvPr/>
        </p:nvSpPr>
        <p:spPr>
          <a:xfrm>
            <a:off x="7802800" y="5029884"/>
            <a:ext cx="1814378" cy="635032"/>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ja-JP" altLang="en-US" sz="1950" dirty="0">
                <a:latin typeface="HG丸ｺﾞｼｯｸM-PRO" panose="020F0600000000000000" pitchFamily="50" charset="-128"/>
                <a:ea typeface="HG丸ｺﾞｼｯｸM-PRO" panose="020F0600000000000000" pitchFamily="50" charset="-128"/>
              </a:rPr>
              <a:t>学術界</a:t>
            </a:r>
            <a:endParaRPr kumimoji="1" lang="ja-JP" altLang="en-US" sz="1950" dirty="0">
              <a:latin typeface="HG丸ｺﾞｼｯｸM-PRO" panose="020F0600000000000000" pitchFamily="50" charset="-128"/>
              <a:ea typeface="HG丸ｺﾞｼｯｸM-PRO" panose="020F0600000000000000" pitchFamily="50" charset="-128"/>
            </a:endParaRPr>
          </a:p>
        </p:txBody>
      </p:sp>
      <p:sp>
        <p:nvSpPr>
          <p:cNvPr id="33" name="角丸四角形 32"/>
          <p:cNvSpPr/>
          <p:nvPr/>
        </p:nvSpPr>
        <p:spPr>
          <a:xfrm>
            <a:off x="5848693" y="5029884"/>
            <a:ext cx="1814378" cy="635032"/>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kumimoji="1" lang="ja-JP" altLang="en-US" sz="1950" dirty="0">
                <a:latin typeface="HG丸ｺﾞｼｯｸM-PRO" panose="020F0600000000000000" pitchFamily="50" charset="-128"/>
                <a:ea typeface="HG丸ｺﾞｼｯｸM-PRO" panose="020F0600000000000000" pitchFamily="50" charset="-128"/>
              </a:rPr>
              <a:t>メディア</a:t>
            </a:r>
          </a:p>
        </p:txBody>
      </p:sp>
      <p:sp>
        <p:nvSpPr>
          <p:cNvPr id="34" name="正方形/長方形 33"/>
          <p:cNvSpPr/>
          <p:nvPr/>
        </p:nvSpPr>
        <p:spPr>
          <a:xfrm>
            <a:off x="7276880" y="2853071"/>
            <a:ext cx="934871" cy="392415"/>
          </a:xfrm>
          <a:prstGeom prst="rect">
            <a:avLst/>
          </a:prstGeom>
        </p:spPr>
        <p:txBody>
          <a:bodyPr wrap="none">
            <a:spAutoFit/>
          </a:bodyPr>
          <a:lstStyle/>
          <a:p>
            <a:r>
              <a:rPr lang="ja-JP" altLang="en-US" sz="1950" dirty="0">
                <a:latin typeface="HG丸ｺﾞｼｯｸM-PRO" panose="020F0600000000000000" pitchFamily="50" charset="-128"/>
                <a:ea typeface="HG丸ｺﾞｼｯｸM-PRO" panose="020F0600000000000000" pitchFamily="50" charset="-128"/>
              </a:rPr>
              <a:t>対象別</a:t>
            </a:r>
            <a:endParaRPr lang="ja-JP" altLang="en-US" sz="1950" dirty="0"/>
          </a:p>
        </p:txBody>
      </p:sp>
      <p:sp>
        <p:nvSpPr>
          <p:cNvPr id="35" name="正方形/長方形 34"/>
          <p:cNvSpPr/>
          <p:nvPr/>
        </p:nvSpPr>
        <p:spPr>
          <a:xfrm>
            <a:off x="323140" y="3149429"/>
            <a:ext cx="1221725" cy="2274509"/>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138"/>
          </a:p>
        </p:txBody>
      </p:sp>
      <p:pic>
        <p:nvPicPr>
          <p:cNvPr id="4" name="図 3"/>
          <p:cNvPicPr>
            <a:picLocks noChangeAspect="1"/>
          </p:cNvPicPr>
          <p:nvPr/>
        </p:nvPicPr>
        <p:blipFill>
          <a:blip r:embed="rId3"/>
          <a:stretch>
            <a:fillRect/>
          </a:stretch>
        </p:blipFill>
        <p:spPr>
          <a:xfrm>
            <a:off x="341407" y="3189499"/>
            <a:ext cx="5131752" cy="2194369"/>
          </a:xfrm>
          <a:prstGeom prst="rect">
            <a:avLst/>
          </a:prstGeom>
        </p:spPr>
      </p:pic>
      <p:sp>
        <p:nvSpPr>
          <p:cNvPr id="6" name="スライド番号プレースホルダー 5"/>
          <p:cNvSpPr>
            <a:spLocks noGrp="1"/>
          </p:cNvSpPr>
          <p:nvPr>
            <p:ph type="sldNum" sz="quarter" idx="12"/>
          </p:nvPr>
        </p:nvSpPr>
        <p:spPr/>
        <p:txBody>
          <a:bodyPr/>
          <a:lstStyle/>
          <a:p>
            <a:fld id="{545D4337-59E0-48FC-86FC-ADAEAB0EE879}" type="slidenum">
              <a:rPr kumimoji="1" lang="ja-JP" altLang="en-US" smtClean="0"/>
              <a:t>26</a:t>
            </a:fld>
            <a:endParaRPr kumimoji="1" lang="ja-JP" altLang="en-US"/>
          </a:p>
        </p:txBody>
      </p:sp>
    </p:spTree>
    <p:extLst>
      <p:ext uri="{BB962C8B-B14F-4D97-AF65-F5344CB8AC3E}">
        <p14:creationId xmlns:p14="http://schemas.microsoft.com/office/powerpoint/2010/main" val="33021029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z="3200" dirty="0">
                <a:latin typeface="+mj-ea"/>
                <a:ea typeface="+mj-ea"/>
              </a:rPr>
              <a:t>写真撮影および広報目的での使用の許可ご確認</a:t>
            </a:r>
            <a:endParaRPr kumimoji="1" lang="ja-JP" altLang="en-US" sz="2400" dirty="0">
              <a:latin typeface="+mj-ea"/>
              <a:ea typeface="+mj-ea"/>
            </a:endParaRPr>
          </a:p>
        </p:txBody>
      </p:sp>
      <p:sp>
        <p:nvSpPr>
          <p:cNvPr id="3" name="テキスト プレースホルダー 2"/>
          <p:cNvSpPr>
            <a:spLocks noGrp="1"/>
          </p:cNvSpPr>
          <p:nvPr>
            <p:ph type="body" idx="1"/>
          </p:nvPr>
        </p:nvSpPr>
        <p:spPr/>
        <p:txBody>
          <a:bodyPr/>
          <a:lstStyle/>
          <a:p>
            <a:pPr marL="271463" indent="-141288">
              <a:spcAft>
                <a:spcPts val="1200"/>
              </a:spcAft>
              <a:buFont typeface="Arial" pitchFamily="34" charset="0"/>
              <a:buChar char="•"/>
            </a:pPr>
            <a:r>
              <a:rPr kumimoji="1" lang="en-US" altLang="ja-JP" sz="2000" dirty="0" err="1">
                <a:latin typeface="+mn-ea"/>
                <a:ea typeface="+mn-ea"/>
              </a:rPr>
              <a:t>OpenChain</a:t>
            </a:r>
            <a:r>
              <a:rPr kumimoji="1" lang="en-US" altLang="ja-JP" sz="2000" dirty="0">
                <a:latin typeface="+mn-ea"/>
                <a:ea typeface="+mn-ea"/>
              </a:rPr>
              <a:t> </a:t>
            </a:r>
            <a:r>
              <a:rPr kumimoji="1" lang="en-US" altLang="ja-JP" sz="2000" dirty="0" err="1">
                <a:latin typeface="+mn-ea"/>
                <a:ea typeface="+mn-ea"/>
              </a:rPr>
              <a:t>JapanWG</a:t>
            </a:r>
            <a:r>
              <a:rPr kumimoji="1" lang="ja-JP" altLang="en-US" sz="2000" dirty="0" err="1">
                <a:latin typeface="+mn-ea"/>
                <a:ea typeface="+mn-ea"/>
              </a:rPr>
              <a:t>での</a:t>
            </a:r>
            <a:r>
              <a:rPr kumimoji="1" lang="ja-JP" altLang="en-US" sz="2000" dirty="0">
                <a:latin typeface="+mn-ea"/>
                <a:ea typeface="+mn-ea"/>
              </a:rPr>
              <a:t>活動の状況を公開することで、</a:t>
            </a:r>
            <a:endParaRPr kumimoji="1" lang="en-US" altLang="ja-JP" sz="2000" dirty="0">
              <a:latin typeface="+mn-ea"/>
              <a:ea typeface="+mn-ea"/>
            </a:endParaRPr>
          </a:p>
          <a:p>
            <a:pPr marL="747395" lvl="1" indent="-342900">
              <a:spcAft>
                <a:spcPts val="1200"/>
              </a:spcAft>
              <a:buFont typeface="Wingdings" panose="05000000000000000000" pitchFamily="2" charset="2"/>
              <a:buChar char="ü"/>
            </a:pPr>
            <a:r>
              <a:rPr kumimoji="1" lang="en-US" altLang="ja-JP" dirty="0" err="1">
                <a:latin typeface="+mn-ea"/>
                <a:ea typeface="+mn-ea"/>
              </a:rPr>
              <a:t>OpenChain</a:t>
            </a:r>
            <a:r>
              <a:rPr kumimoji="1" lang="ja-JP" altLang="en-US" dirty="0">
                <a:latin typeface="+mn-ea"/>
                <a:ea typeface="+mn-ea"/>
              </a:rPr>
              <a:t>本体への刺激になり、日本のプレゼンスが向上する。</a:t>
            </a:r>
            <a:endParaRPr kumimoji="1" lang="en-US" altLang="ja-JP" dirty="0">
              <a:latin typeface="+mn-ea"/>
              <a:ea typeface="+mn-ea"/>
            </a:endParaRPr>
          </a:p>
          <a:p>
            <a:pPr marL="747395" lvl="1" indent="-342900">
              <a:spcAft>
                <a:spcPts val="1200"/>
              </a:spcAft>
              <a:buFont typeface="Wingdings" panose="05000000000000000000" pitchFamily="2" charset="2"/>
              <a:buChar char="ü"/>
            </a:pPr>
            <a:r>
              <a:rPr kumimoji="1" lang="ja-JP" altLang="en-US" dirty="0">
                <a:latin typeface="+mn-ea"/>
                <a:ea typeface="+mn-ea"/>
              </a:rPr>
              <a:t>他国の</a:t>
            </a:r>
            <a:r>
              <a:rPr kumimoji="1" lang="en-US" altLang="ja-JP" dirty="0" err="1">
                <a:latin typeface="+mn-ea"/>
                <a:ea typeface="+mn-ea"/>
              </a:rPr>
              <a:t>OpenChain</a:t>
            </a:r>
            <a:r>
              <a:rPr kumimoji="1" lang="ja-JP" altLang="en-US" dirty="0">
                <a:latin typeface="+mn-ea"/>
                <a:ea typeface="+mn-ea"/>
              </a:rPr>
              <a:t>活動の刺激になり、</a:t>
            </a:r>
            <a:r>
              <a:rPr kumimoji="1" lang="en-US" altLang="ja-JP" dirty="0" err="1">
                <a:latin typeface="+mn-ea"/>
                <a:ea typeface="+mn-ea"/>
              </a:rPr>
              <a:t>OpenChain</a:t>
            </a:r>
            <a:r>
              <a:rPr kumimoji="1" lang="ja-JP" altLang="en-US" dirty="0">
                <a:latin typeface="+mn-ea"/>
                <a:ea typeface="+mn-ea"/>
              </a:rPr>
              <a:t>全体が盛り上がる。</a:t>
            </a:r>
            <a:endParaRPr kumimoji="1" lang="en-US" altLang="ja-JP" dirty="0">
              <a:latin typeface="+mn-ea"/>
              <a:ea typeface="+mn-ea"/>
            </a:endParaRPr>
          </a:p>
          <a:p>
            <a:pPr marL="130175" indent="0">
              <a:spcAft>
                <a:spcPts val="1200"/>
              </a:spcAft>
              <a:buNone/>
            </a:pPr>
            <a:r>
              <a:rPr kumimoji="1" lang="ja-JP" altLang="en-US" sz="2000" dirty="0">
                <a:latin typeface="+mn-ea"/>
                <a:ea typeface="+mn-ea"/>
              </a:rPr>
              <a:t>といった効果が期待できます。</a:t>
            </a:r>
            <a:endParaRPr kumimoji="1" lang="en-US" altLang="ja-JP" sz="2000" dirty="0">
              <a:latin typeface="+mn-ea"/>
              <a:ea typeface="+mn-ea"/>
            </a:endParaRPr>
          </a:p>
          <a:p>
            <a:pPr marL="271463" indent="-141288">
              <a:spcAft>
                <a:spcPts val="1200"/>
              </a:spcAft>
              <a:buFont typeface="Arial" pitchFamily="34" charset="0"/>
              <a:buChar char="•"/>
            </a:pPr>
            <a:r>
              <a:rPr kumimoji="1" lang="ja-JP" altLang="en-US" sz="2000" dirty="0">
                <a:latin typeface="+mn-ea"/>
                <a:ea typeface="+mn-ea"/>
              </a:rPr>
              <a:t>また、参加者の皆様の社内に展開することで、自社内の活動を進めやすくなるといった効果が期待できます。</a:t>
            </a:r>
            <a:endParaRPr kumimoji="1" lang="en-US" altLang="ja-JP" sz="2000" dirty="0">
              <a:latin typeface="+mn-ea"/>
              <a:ea typeface="+mn-ea"/>
            </a:endParaRPr>
          </a:p>
          <a:p>
            <a:pPr marL="271463" indent="-141288"/>
            <a:r>
              <a:rPr kumimoji="1" lang="ja-JP" altLang="en-US" sz="2000" dirty="0">
                <a:latin typeface="+mn-ea"/>
                <a:ea typeface="+mn-ea"/>
              </a:rPr>
              <a:t>上記の効果を得るために、本会合の様子の写真撮影</a:t>
            </a:r>
            <a:r>
              <a:rPr kumimoji="1" lang="en-US" altLang="ja-JP" sz="2000" dirty="0">
                <a:latin typeface="+mn-ea"/>
                <a:ea typeface="+mn-ea"/>
              </a:rPr>
              <a:t>,</a:t>
            </a:r>
            <a:r>
              <a:rPr kumimoji="1" lang="ja-JP" altLang="en-US" sz="2000" dirty="0">
                <a:latin typeface="+mn-ea"/>
                <a:ea typeface="+mn-ea"/>
              </a:rPr>
              <a:t>　公開することに対して許可を頂きたく存じます。</a:t>
            </a:r>
            <a:endParaRPr kumimoji="1" lang="en-US" altLang="ja-JP" sz="2000" dirty="0">
              <a:latin typeface="+mn-ea"/>
              <a:ea typeface="+mn-ea"/>
            </a:endParaRPr>
          </a:p>
          <a:p>
            <a:pPr marL="271463" indent="-141288"/>
            <a:endParaRPr kumimoji="1" lang="en-US" altLang="ja-JP" sz="1800" dirty="0">
              <a:latin typeface="+mn-ea"/>
              <a:ea typeface="+mn-ea"/>
            </a:endParaRPr>
          </a:p>
          <a:p>
            <a:pPr marL="271463" indent="-141288"/>
            <a:r>
              <a:rPr kumimoji="1" lang="ja-JP" altLang="en-US" sz="2000" dirty="0">
                <a:latin typeface="+mn-ea"/>
                <a:ea typeface="+mn-ea"/>
              </a:rPr>
              <a:t>写真撮影の禁止、および、公開の禁止を希望される場合は、お知らせください。</a:t>
            </a:r>
            <a:r>
              <a:rPr kumimoji="1" lang="en-US" altLang="ja-JP" sz="2000" dirty="0">
                <a:latin typeface="+mn-ea"/>
                <a:ea typeface="+mn-ea"/>
              </a:rPr>
              <a:t/>
            </a:r>
            <a:br>
              <a:rPr kumimoji="1" lang="en-US" altLang="ja-JP" sz="2000" dirty="0">
                <a:latin typeface="+mn-ea"/>
                <a:ea typeface="+mn-ea"/>
              </a:rPr>
            </a:br>
            <a:r>
              <a:rPr kumimoji="1" lang="ja-JP" altLang="en-US" sz="2000" dirty="0">
                <a:latin typeface="+mn-ea"/>
                <a:ea typeface="+mn-ea"/>
              </a:rPr>
              <a:t>写り込みが無いようにします。</a:t>
            </a:r>
            <a:endParaRPr kumimoji="1" lang="en-US" altLang="ja-JP" sz="2000" dirty="0">
              <a:latin typeface="+mn-ea"/>
              <a:ea typeface="+mn-ea"/>
            </a:endParaRPr>
          </a:p>
        </p:txBody>
      </p:sp>
    </p:spTree>
    <p:extLst>
      <p:ext uri="{BB962C8B-B14F-4D97-AF65-F5344CB8AC3E}">
        <p14:creationId xmlns:p14="http://schemas.microsoft.com/office/powerpoint/2010/main" val="11365390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0" y="2996952"/>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sz="5400" b="0" i="0" u="none" strike="noStrike" cap="none" dirty="0" err="1">
                <a:solidFill>
                  <a:srgbClr val="D2533C"/>
                </a:solidFill>
                <a:latin typeface="Roboto"/>
                <a:ea typeface="Roboto"/>
                <a:cs typeface="Roboto"/>
                <a:sym typeface="Roboto"/>
              </a:rPr>
              <a:t>OpenChain</a:t>
            </a:r>
            <a:r>
              <a:rPr lang="ja-JP" altLang="en-US" sz="5400" b="0" i="0" u="none" strike="noStrike" cap="none" dirty="0">
                <a:solidFill>
                  <a:srgbClr val="D2533C"/>
                </a:solidFill>
                <a:latin typeface="+mj-ea"/>
                <a:ea typeface="+mj-ea"/>
                <a:cs typeface="Roboto"/>
                <a:sym typeface="Roboto"/>
              </a:rPr>
              <a:t>プロジェクトの紹介</a:t>
            </a:r>
            <a:endParaRPr lang="en-US" sz="5400" b="0" i="0" u="none" strike="noStrike" cap="none" dirty="0">
              <a:solidFill>
                <a:srgbClr val="D2533C"/>
              </a:solidFill>
              <a:latin typeface="+mj-ea"/>
              <a:ea typeface="+mj-ea"/>
              <a:cs typeface="Roboto"/>
              <a:sym typeface="Roboto"/>
            </a:endParaRPr>
          </a:p>
        </p:txBody>
      </p:sp>
    </p:spTree>
    <p:extLst>
      <p:ext uri="{BB962C8B-B14F-4D97-AF65-F5344CB8AC3E}">
        <p14:creationId xmlns:p14="http://schemas.microsoft.com/office/powerpoint/2010/main" val="21852741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err="1">
                <a:solidFill>
                  <a:srgbClr val="D2533C"/>
                </a:solidFill>
                <a:latin typeface="+mj-ea"/>
                <a:ea typeface="+mj-ea"/>
                <a:cs typeface="Roboto"/>
                <a:sym typeface="Roboto"/>
              </a:rPr>
              <a:t>OpenChain</a:t>
            </a:r>
            <a:r>
              <a:rPr lang="en-US" altLang="ja-JP" sz="4000" b="0" i="0" u="none" strike="noStrike" cap="none" dirty="0">
                <a:solidFill>
                  <a:srgbClr val="D2533C"/>
                </a:solidFill>
                <a:latin typeface="+mj-ea"/>
                <a:ea typeface="+mj-ea"/>
                <a:cs typeface="Roboto"/>
                <a:sym typeface="Roboto"/>
              </a:rPr>
              <a:t> Project</a:t>
            </a:r>
            <a:r>
              <a:rPr lang="ja-JP" altLang="en-US" sz="4000" b="0" i="0" u="none" strike="noStrike" cap="none" dirty="0">
                <a:solidFill>
                  <a:srgbClr val="D2533C"/>
                </a:solidFill>
                <a:latin typeface="+mj-ea"/>
                <a:ea typeface="+mj-ea"/>
                <a:cs typeface="Roboto"/>
                <a:sym typeface="Roboto"/>
              </a:rPr>
              <a:t>とは？</a:t>
            </a:r>
            <a:endParaRPr lang="en-US" sz="4000" b="0" i="0" u="none" strike="noStrike" cap="none" dirty="0">
              <a:solidFill>
                <a:srgbClr val="D2533C"/>
              </a:solidFill>
              <a:latin typeface="+mj-ea"/>
              <a:ea typeface="+mj-ea"/>
              <a:cs typeface="Roboto"/>
              <a:sym typeface="Roboto"/>
            </a:endParaRPr>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69" y="1340768"/>
            <a:ext cx="5875043" cy="35732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72880" y="3803239"/>
            <a:ext cx="5904439" cy="2880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円/楕円 2"/>
          <p:cNvSpPr/>
          <p:nvPr/>
        </p:nvSpPr>
        <p:spPr>
          <a:xfrm>
            <a:off x="3224808" y="1268760"/>
            <a:ext cx="576064" cy="360040"/>
          </a:xfrm>
          <a:prstGeom prst="ellipse">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p:nvPr/>
        </p:nvSpPr>
        <p:spPr>
          <a:xfrm>
            <a:off x="6090118" y="4725144"/>
            <a:ext cx="879106" cy="648072"/>
          </a:xfrm>
          <a:prstGeom prst="ellipse">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6019012" y="1358467"/>
            <a:ext cx="3815882" cy="1569660"/>
          </a:xfrm>
          <a:prstGeom prst="rect">
            <a:avLst/>
          </a:prstGeom>
        </p:spPr>
        <p:txBody>
          <a:bodyPr wrap="square">
            <a:spAutoFit/>
          </a:bodyPr>
          <a:lstStyle/>
          <a:p>
            <a:r>
              <a:rPr lang="en-US" altLang="ja-JP" sz="24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世界最大の</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OSS</a:t>
            </a:r>
            <a:r>
              <a:rPr lang="ja-JP"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コミュニティ</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Linux Foundation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の</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公式</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プロジェクトです</a:t>
            </a:r>
          </a:p>
        </p:txBody>
      </p:sp>
      <p:cxnSp>
        <p:nvCxnSpPr>
          <p:cNvPr id="10" name="直線コネクタ 9"/>
          <p:cNvCxnSpPr>
            <a:stCxn id="3" idx="4"/>
            <a:endCxn id="11" idx="1"/>
          </p:cNvCxnSpPr>
          <p:nvPr/>
        </p:nvCxnSpPr>
        <p:spPr>
          <a:xfrm>
            <a:off x="3512840" y="1628800"/>
            <a:ext cx="2706020" cy="3191252"/>
          </a:xfrm>
          <a:prstGeom prst="line">
            <a:avLst/>
          </a:prstGeom>
          <a:ln w="57150">
            <a:solidFill>
              <a:srgbClr val="7030A0">
                <a:alpha val="50000"/>
              </a:srgbClr>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5279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err="1">
                <a:solidFill>
                  <a:srgbClr val="D2533C"/>
                </a:solidFill>
                <a:latin typeface="+mj-ea"/>
                <a:ea typeface="+mj-ea"/>
                <a:cs typeface="Roboto"/>
                <a:sym typeface="Roboto"/>
              </a:rPr>
              <a:t>OpenChain</a:t>
            </a:r>
            <a:r>
              <a:rPr lang="ja-JP" altLang="en-US" dirty="0">
                <a:solidFill>
                  <a:srgbClr val="D2533C"/>
                </a:solidFill>
                <a:latin typeface="+mj-ea"/>
                <a:ea typeface="+mj-ea"/>
              </a:rPr>
              <a:t> </a:t>
            </a:r>
            <a:r>
              <a:rPr lang="en-US" altLang="ja-JP" dirty="0">
                <a:solidFill>
                  <a:srgbClr val="D2533C"/>
                </a:solidFill>
                <a:latin typeface="+mj-ea"/>
                <a:ea typeface="+mj-ea"/>
              </a:rPr>
              <a:t>Project</a:t>
            </a:r>
            <a:r>
              <a:rPr lang="ja-JP" altLang="en-US" sz="4000" b="0" i="0" u="none" strike="noStrike" cap="none" dirty="0">
                <a:solidFill>
                  <a:srgbClr val="D2533C"/>
                </a:solidFill>
                <a:latin typeface="+mj-ea"/>
                <a:ea typeface="+mj-ea"/>
                <a:cs typeface="Roboto"/>
                <a:sym typeface="Roboto"/>
              </a:rPr>
              <a:t>の目的</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416496" y="1484784"/>
            <a:ext cx="8915399" cy="1748977"/>
          </a:xfrm>
          <a:prstGeom prst="rect">
            <a:avLst/>
          </a:prstGeom>
          <a:noFill/>
          <a:ln>
            <a:noFill/>
          </a:ln>
        </p:spPr>
        <p:txBody>
          <a:bodyPr lIns="91425" tIns="45700" rIns="91425" bIns="45700" anchor="t" anchorCtr="0">
            <a:noAutofit/>
          </a:bodyPr>
          <a:lstStyle/>
          <a:p>
            <a:pPr marL="0" lvl="0" indent="0">
              <a:buNone/>
            </a:pPr>
            <a:r>
              <a:rPr lang="en-US" altLang="ja-JP" dirty="0">
                <a:latin typeface="+mn-ea"/>
                <a:ea typeface="+mn-ea"/>
              </a:rPr>
              <a:t>OSS</a:t>
            </a:r>
            <a:r>
              <a:rPr lang="ja-JP" altLang="en-US" dirty="0">
                <a:latin typeface="+mn-ea"/>
                <a:ea typeface="+mn-ea"/>
              </a:rPr>
              <a:t>サプライチェーン全体にわたる信頼を築くため、</a:t>
            </a:r>
            <a:endParaRPr lang="en-US" altLang="ja-JP" dirty="0">
              <a:latin typeface="+mn-ea"/>
              <a:ea typeface="+mn-ea"/>
            </a:endParaRPr>
          </a:p>
          <a:p>
            <a:pPr marL="0" lvl="0" indent="0">
              <a:buNone/>
            </a:pPr>
            <a:r>
              <a:rPr lang="ja-JP" altLang="en-US" dirty="0">
                <a:latin typeface="+mn-ea"/>
                <a:ea typeface="+mn-ea"/>
              </a:rPr>
              <a:t>サプライチェーンの参加者が各組織内に確立すべき</a:t>
            </a:r>
            <a:endParaRPr lang="en-US" altLang="ja-JP" dirty="0">
              <a:latin typeface="+mn-ea"/>
              <a:ea typeface="+mn-ea"/>
            </a:endParaRPr>
          </a:p>
          <a:p>
            <a:pPr marL="0" lvl="0" indent="0">
              <a:buNone/>
            </a:pPr>
            <a:r>
              <a:rPr lang="ja-JP" altLang="en-US" dirty="0">
                <a:latin typeface="+mn-ea"/>
                <a:ea typeface="+mn-ea"/>
              </a:rPr>
              <a:t>コンプライアンスプログラムの要件を</a:t>
            </a:r>
            <a:r>
              <a:rPr lang="en-US" altLang="ja-JP" dirty="0" err="1">
                <a:latin typeface="+mn-ea"/>
                <a:ea typeface="+mn-ea"/>
              </a:rPr>
              <a:t>OpenChain</a:t>
            </a:r>
            <a:r>
              <a:rPr lang="ja-JP" altLang="en-US" dirty="0">
                <a:latin typeface="+mn-ea"/>
                <a:ea typeface="+mn-ea"/>
              </a:rPr>
              <a:t>仕様として定義し、</a:t>
            </a:r>
            <a:endParaRPr lang="en-US" altLang="ja-JP" dirty="0">
              <a:latin typeface="+mn-ea"/>
              <a:ea typeface="+mn-ea"/>
            </a:endParaRPr>
          </a:p>
          <a:p>
            <a:pPr marL="0" lvl="0" indent="0">
              <a:buNone/>
            </a:pPr>
            <a:r>
              <a:rPr lang="ja-JP" altLang="en-US" dirty="0">
                <a:latin typeface="+mn-ea"/>
                <a:ea typeface="+mn-ea"/>
              </a:rPr>
              <a:t>その普及を推進する。</a:t>
            </a:r>
            <a:endParaRPr sz="2400" b="0" i="0" u="none" strike="noStrike" cap="none" dirty="0">
              <a:solidFill>
                <a:schemeClr val="dk1"/>
              </a:solidFill>
              <a:latin typeface="+mj-ea"/>
              <a:ea typeface="+mj-ea"/>
              <a:cs typeface="Roboto"/>
              <a:sym typeface="Roboto"/>
            </a:endParaRPr>
          </a:p>
        </p:txBody>
      </p:sp>
      <p:grpSp>
        <p:nvGrpSpPr>
          <p:cNvPr id="2" name="グループ化 1"/>
          <p:cNvGrpSpPr/>
          <p:nvPr/>
        </p:nvGrpSpPr>
        <p:grpSpPr>
          <a:xfrm>
            <a:off x="56456" y="3717032"/>
            <a:ext cx="5946429" cy="2681529"/>
            <a:chOff x="2570808" y="3089634"/>
            <a:chExt cx="5946429" cy="2681529"/>
          </a:xfrm>
        </p:grpSpPr>
        <p:grpSp>
          <p:nvGrpSpPr>
            <p:cNvPr id="5" name="グループ化 4"/>
            <p:cNvGrpSpPr/>
            <p:nvPr/>
          </p:nvGrpSpPr>
          <p:grpSpPr>
            <a:xfrm>
              <a:off x="2570808" y="3089634"/>
              <a:ext cx="5946429" cy="2681529"/>
              <a:chOff x="2618433" y="1351802"/>
              <a:chExt cx="5946429" cy="2681529"/>
            </a:xfrm>
          </p:grpSpPr>
          <p:sp>
            <p:nvSpPr>
              <p:cNvPr id="10" name="円/楕円 9"/>
              <p:cNvSpPr/>
              <p:nvPr/>
            </p:nvSpPr>
            <p:spPr>
              <a:xfrm>
                <a:off x="3286722" y="2213613"/>
                <a:ext cx="1124744" cy="676275"/>
              </a:xfrm>
              <a:prstGeom prst="ellipse">
                <a:avLst/>
              </a:prstGeom>
              <a:ln/>
            </p:spPr>
            <p:style>
              <a:lnRef idx="1">
                <a:schemeClr val="accent4"/>
              </a:lnRef>
              <a:fillRef idx="2">
                <a:schemeClr val="accent4"/>
              </a:fillRef>
              <a:effectRef idx="1">
                <a:schemeClr val="accent4"/>
              </a:effectRef>
              <a:fontRef idx="minor">
                <a:schemeClr val="dk1"/>
              </a:fontRef>
            </p:style>
            <p:txBody>
              <a:bodyPr rot="0" spcFirstLastPara="0" vert="horz" wrap="none" lIns="0" tIns="36000" rIns="0" bIns="36000" numCol="1" spcCol="0" rtlCol="0" fromWordArt="0" anchor="ctr" anchorCtr="0" forceAA="0" compatLnSpc="1">
                <a:prstTxWarp prst="textNoShape">
                  <a:avLst/>
                </a:prstTxWarp>
                <a:noAutofit/>
              </a:bodyPr>
              <a:lstStyle/>
              <a:p>
                <a:pPr algn="ctr">
                  <a:lnSpc>
                    <a:spcPts val="1500"/>
                  </a:lnSpc>
                  <a:spcAft>
                    <a:spcPts val="0"/>
                  </a:spcAft>
                </a:pPr>
                <a:r>
                  <a:rPr lang="ja-JP" altLang="en-US" sz="1100" kern="100" dirty="0">
                    <a:solidFill>
                      <a:srgbClr val="000000"/>
                    </a:solidFill>
                    <a:latin typeface="メイリオ" pitchFamily="50" charset="-128"/>
                    <a:ea typeface="メイリオ" pitchFamily="50" charset="-128"/>
                    <a:cs typeface="メイリオ" pitchFamily="50" charset="-128"/>
                  </a:rPr>
                  <a:t>チップ</a:t>
                </a:r>
              </a:p>
              <a:p>
                <a:pPr algn="ctr">
                  <a:lnSpc>
                    <a:spcPts val="1500"/>
                  </a:lnSpc>
                  <a:spcAft>
                    <a:spcPts val="0"/>
                  </a:spcAft>
                </a:pPr>
                <a:r>
                  <a:rPr lang="ja-JP" altLang="en-US" sz="1100" kern="100" dirty="0">
                    <a:solidFill>
                      <a:srgbClr val="000000"/>
                    </a:solidFill>
                    <a:effectLst/>
                    <a:latin typeface="メイリオ" pitchFamily="50" charset="-128"/>
                    <a:ea typeface="メイリオ" pitchFamily="50" charset="-128"/>
                    <a:cs typeface="メイリオ" pitchFamily="50" charset="-128"/>
                  </a:rPr>
                  <a:t>ベンダ</a:t>
                </a:r>
                <a:endParaRPr lang="ja-JP" sz="1100" kern="100" dirty="0">
                  <a:effectLst/>
                  <a:latin typeface="メイリオ" pitchFamily="50" charset="-128"/>
                  <a:ea typeface="メイリオ" pitchFamily="50" charset="-128"/>
                  <a:cs typeface="メイリオ" pitchFamily="50" charset="-128"/>
                </a:endParaRPr>
              </a:p>
            </p:txBody>
          </p:sp>
          <p:sp>
            <p:nvSpPr>
              <p:cNvPr id="11" name="円/楕円 10"/>
              <p:cNvSpPr/>
              <p:nvPr/>
            </p:nvSpPr>
            <p:spPr>
              <a:xfrm>
                <a:off x="5329835" y="2204088"/>
                <a:ext cx="1124744" cy="676275"/>
              </a:xfrm>
              <a:prstGeom prst="ellipse">
                <a:avLst/>
              </a:prstGeom>
              <a:ln/>
            </p:spPr>
            <p:style>
              <a:lnRef idx="1">
                <a:schemeClr val="accent4"/>
              </a:lnRef>
              <a:fillRef idx="2">
                <a:schemeClr val="accent4"/>
              </a:fillRef>
              <a:effectRef idx="1">
                <a:schemeClr val="accent4"/>
              </a:effectRef>
              <a:fontRef idx="minor">
                <a:schemeClr val="dk1"/>
              </a:fontRef>
            </p:style>
            <p:txBody>
              <a:bodyPr rot="0" spcFirstLastPara="0" vert="horz" wrap="none" lIns="0" tIns="36000" rIns="0" bIns="36000" numCol="1" spcCol="0" rtlCol="0" fromWordArt="0" anchor="ctr" anchorCtr="0" forceAA="0" compatLnSpc="1">
                <a:prstTxWarp prst="textNoShape">
                  <a:avLst/>
                </a:prstTxWarp>
                <a:noAutofit/>
              </a:bodyPr>
              <a:lstStyle/>
              <a:p>
                <a:pPr algn="ctr">
                  <a:lnSpc>
                    <a:spcPts val="1500"/>
                  </a:lnSpc>
                  <a:spcAft>
                    <a:spcPts val="0"/>
                  </a:spcAft>
                </a:pPr>
                <a:r>
                  <a:rPr lang="en-US" altLang="ja-JP" sz="1100" kern="100" dirty="0">
                    <a:solidFill>
                      <a:srgbClr val="000000"/>
                    </a:solidFill>
                    <a:latin typeface="メイリオ" pitchFamily="50" charset="-128"/>
                    <a:ea typeface="メイリオ" pitchFamily="50" charset="-128"/>
                    <a:cs typeface="メイリオ" pitchFamily="50" charset="-128"/>
                  </a:rPr>
                  <a:t>OEM/ODM</a:t>
                </a:r>
              </a:p>
              <a:p>
                <a:pPr algn="ctr">
                  <a:lnSpc>
                    <a:spcPts val="1500"/>
                  </a:lnSpc>
                  <a:spcAft>
                    <a:spcPts val="0"/>
                  </a:spcAft>
                </a:pPr>
                <a:r>
                  <a:rPr lang="ja-JP" altLang="en-US" sz="1100" kern="100" dirty="0">
                    <a:solidFill>
                      <a:srgbClr val="000000"/>
                    </a:solidFill>
                    <a:latin typeface="メイリオ" pitchFamily="50" charset="-128"/>
                    <a:ea typeface="メイリオ" pitchFamily="50" charset="-128"/>
                    <a:cs typeface="メイリオ" pitchFamily="50" charset="-128"/>
                  </a:rPr>
                  <a:t>ベンダ</a:t>
                </a:r>
                <a:endParaRPr lang="ja-JP" sz="1100" kern="100" dirty="0">
                  <a:effectLst/>
                  <a:latin typeface="メイリオ" pitchFamily="50" charset="-128"/>
                  <a:ea typeface="メイリオ" pitchFamily="50" charset="-128"/>
                  <a:cs typeface="メイリオ" pitchFamily="50" charset="-128"/>
                </a:endParaRPr>
              </a:p>
            </p:txBody>
          </p:sp>
          <p:cxnSp>
            <p:nvCxnSpPr>
              <p:cNvPr id="13" name="直線矢印コネクタ 12"/>
              <p:cNvCxnSpPr/>
              <p:nvPr/>
            </p:nvCxnSpPr>
            <p:spPr>
              <a:xfrm>
                <a:off x="4411466" y="2546987"/>
                <a:ext cx="918369" cy="0"/>
              </a:xfrm>
              <a:prstGeom prst="straightConnector1">
                <a:avLst/>
              </a:prstGeom>
              <a:ln w="158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正方形/長方形 13"/>
              <p:cNvSpPr/>
              <p:nvPr/>
            </p:nvSpPr>
            <p:spPr>
              <a:xfrm>
                <a:off x="3492401" y="3702236"/>
                <a:ext cx="4942680" cy="33109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lnSpc>
                    <a:spcPts val="1200"/>
                  </a:lnSpc>
                  <a:spcAft>
                    <a:spcPts val="0"/>
                  </a:spcAft>
                </a:pPr>
                <a:r>
                  <a:rPr lang="en-US" sz="1800" kern="100" dirty="0">
                    <a:solidFill>
                      <a:srgbClr val="000000"/>
                    </a:solidFill>
                    <a:effectLst/>
                    <a:latin typeface="+mn-ea"/>
                    <a:cs typeface="メイリオ" pitchFamily="50" charset="-128"/>
                  </a:rPr>
                  <a:t>OSS</a:t>
                </a:r>
                <a:r>
                  <a:rPr lang="ja-JP" altLang="en-US" sz="1800" kern="100" dirty="0">
                    <a:solidFill>
                      <a:srgbClr val="000000"/>
                    </a:solidFill>
                    <a:effectLst/>
                    <a:latin typeface="+mn-ea"/>
                    <a:cs typeface="メイリオ" pitchFamily="50" charset="-128"/>
                  </a:rPr>
                  <a:t>サプライチェーン </a:t>
                </a:r>
                <a:r>
                  <a:rPr lang="en-US" altLang="ja-JP" sz="1800" kern="100" dirty="0">
                    <a:solidFill>
                      <a:srgbClr val="000000"/>
                    </a:solidFill>
                    <a:effectLst/>
                    <a:latin typeface="+mn-ea"/>
                    <a:cs typeface="メイリオ" pitchFamily="50" charset="-128"/>
                  </a:rPr>
                  <a:t>(</a:t>
                </a:r>
                <a:r>
                  <a:rPr lang="ja-JP" altLang="en-US" sz="1800" kern="100" dirty="0">
                    <a:solidFill>
                      <a:srgbClr val="000000"/>
                    </a:solidFill>
                    <a:effectLst/>
                    <a:latin typeface="+mn-ea"/>
                    <a:cs typeface="メイリオ" pitchFamily="50" charset="-128"/>
                  </a:rPr>
                  <a:t>組み込み機器の例</a:t>
                </a:r>
                <a:r>
                  <a:rPr lang="en-US" altLang="ja-JP" sz="1800" kern="100" dirty="0">
                    <a:solidFill>
                      <a:srgbClr val="000000"/>
                    </a:solidFill>
                    <a:effectLst/>
                    <a:latin typeface="+mn-ea"/>
                    <a:cs typeface="メイリオ" pitchFamily="50" charset="-128"/>
                  </a:rPr>
                  <a:t>)</a:t>
                </a:r>
                <a:endParaRPr lang="ja-JP" sz="1800" kern="100" dirty="0">
                  <a:effectLst/>
                  <a:latin typeface="+mn-ea"/>
                  <a:cs typeface="メイリオ" pitchFamily="50" charset="-128"/>
                </a:endParaRPr>
              </a:p>
            </p:txBody>
          </p:sp>
          <p:cxnSp>
            <p:nvCxnSpPr>
              <p:cNvPr id="15" name="直線矢印コネクタ 14"/>
              <p:cNvCxnSpPr/>
              <p:nvPr/>
            </p:nvCxnSpPr>
            <p:spPr>
              <a:xfrm>
                <a:off x="6454578" y="2550472"/>
                <a:ext cx="918369" cy="0"/>
              </a:xfrm>
              <a:prstGeom prst="straightConnector1">
                <a:avLst/>
              </a:prstGeom>
              <a:ln w="158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円/楕円 15"/>
              <p:cNvSpPr/>
              <p:nvPr/>
            </p:nvSpPr>
            <p:spPr>
              <a:xfrm>
                <a:off x="7372947" y="2215516"/>
                <a:ext cx="1124744" cy="676275"/>
              </a:xfrm>
              <a:prstGeom prst="ellipse">
                <a:avLst/>
              </a:prstGeom>
              <a:ln/>
            </p:spPr>
            <p:style>
              <a:lnRef idx="1">
                <a:schemeClr val="accent4"/>
              </a:lnRef>
              <a:fillRef idx="2">
                <a:schemeClr val="accent4"/>
              </a:fillRef>
              <a:effectRef idx="1">
                <a:schemeClr val="accent4"/>
              </a:effectRef>
              <a:fontRef idx="minor">
                <a:schemeClr val="dk1"/>
              </a:fontRef>
            </p:style>
            <p:txBody>
              <a:bodyPr rot="0" spcFirstLastPara="0" vert="horz" wrap="none" lIns="0" tIns="36000" rIns="0" bIns="36000" numCol="1" spcCol="0" rtlCol="0" fromWordArt="0" anchor="ctr" anchorCtr="0" forceAA="0" compatLnSpc="1">
                <a:prstTxWarp prst="textNoShape">
                  <a:avLst/>
                </a:prstTxWarp>
                <a:noAutofit/>
              </a:bodyPr>
              <a:lstStyle/>
              <a:p>
                <a:pPr algn="ctr">
                  <a:lnSpc>
                    <a:spcPts val="1500"/>
                  </a:lnSpc>
                  <a:spcAft>
                    <a:spcPts val="0"/>
                  </a:spcAft>
                </a:pPr>
                <a:r>
                  <a:rPr lang="ja-JP" altLang="en-US" sz="1100" kern="100" dirty="0">
                    <a:solidFill>
                      <a:srgbClr val="000000"/>
                    </a:solidFill>
                    <a:latin typeface="メイリオ" pitchFamily="50" charset="-128"/>
                    <a:ea typeface="メイリオ" pitchFamily="50" charset="-128"/>
                    <a:cs typeface="メイリオ" pitchFamily="50" charset="-128"/>
                  </a:rPr>
                  <a:t>最終製品</a:t>
                </a:r>
                <a:endParaRPr lang="en-US" altLang="ja-JP" sz="1100" kern="100" dirty="0">
                  <a:solidFill>
                    <a:srgbClr val="000000"/>
                  </a:solidFill>
                  <a:latin typeface="メイリオ" pitchFamily="50" charset="-128"/>
                  <a:ea typeface="メイリオ" pitchFamily="50" charset="-128"/>
                  <a:cs typeface="メイリオ" pitchFamily="50" charset="-128"/>
                </a:endParaRPr>
              </a:p>
              <a:p>
                <a:pPr algn="ctr">
                  <a:lnSpc>
                    <a:spcPts val="1500"/>
                  </a:lnSpc>
                  <a:spcAft>
                    <a:spcPts val="0"/>
                  </a:spcAft>
                </a:pPr>
                <a:r>
                  <a:rPr lang="ja-JP" altLang="en-US" sz="1100" kern="100" dirty="0">
                    <a:solidFill>
                      <a:srgbClr val="000000"/>
                    </a:solidFill>
                    <a:latin typeface="メイリオ" pitchFamily="50" charset="-128"/>
                    <a:ea typeface="メイリオ" pitchFamily="50" charset="-128"/>
                    <a:cs typeface="メイリオ" pitchFamily="50" charset="-128"/>
                  </a:rPr>
                  <a:t>ベンダ</a:t>
                </a:r>
                <a:endParaRPr lang="ja-JP" sz="1100" kern="100" dirty="0">
                  <a:effectLst/>
                  <a:latin typeface="メイリオ" pitchFamily="50" charset="-128"/>
                  <a:ea typeface="メイリオ" pitchFamily="50" charset="-128"/>
                  <a:cs typeface="メイリオ" pitchFamily="50" charset="-128"/>
                </a:endParaRPr>
              </a:p>
            </p:txBody>
          </p:sp>
          <p:sp>
            <p:nvSpPr>
              <p:cNvPr id="17" name="涙形 16"/>
              <p:cNvSpPr/>
              <p:nvPr/>
            </p:nvSpPr>
            <p:spPr bwMode="auto">
              <a:xfrm>
                <a:off x="2618433" y="1781438"/>
                <a:ext cx="443706" cy="409575"/>
              </a:xfrm>
              <a:prstGeom prst="teardrop">
                <a:avLst/>
              </a:prstGeom>
              <a:ln>
                <a:headEnd/>
                <a:tailEnd/>
              </a:ln>
            </p:spPr>
            <p:style>
              <a:lnRef idx="1">
                <a:schemeClr val="accent2"/>
              </a:lnRef>
              <a:fillRef idx="2">
                <a:schemeClr val="accent2"/>
              </a:fillRef>
              <a:effectRef idx="1">
                <a:schemeClr val="accent2"/>
              </a:effectRef>
              <a:fontRef idx="minor">
                <a:schemeClr val="dk1"/>
              </a:fontRef>
            </p:style>
            <p:txBody>
              <a:bodyPr wrap="none" rtlCol="0" anchor="ctr"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OSS</a:t>
                </a:r>
                <a:endPar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grpSp>
            <p:nvGrpSpPr>
              <p:cNvPr id="18" name="グループ化 17"/>
              <p:cNvGrpSpPr/>
              <p:nvPr/>
            </p:nvGrpSpPr>
            <p:grpSpPr>
              <a:xfrm>
                <a:off x="4421686" y="1576650"/>
                <a:ext cx="1083469" cy="614363"/>
                <a:chOff x="3162300" y="2881312"/>
                <a:chExt cx="1000125" cy="614363"/>
              </a:xfrm>
            </p:grpSpPr>
            <p:sp>
              <p:nvSpPr>
                <p:cNvPr id="28" name="フローチャート: データ 27"/>
                <p:cNvSpPr/>
                <p:nvPr/>
              </p:nvSpPr>
              <p:spPr bwMode="auto">
                <a:xfrm>
                  <a:off x="3162300" y="2881312"/>
                  <a:ext cx="1000125" cy="614363"/>
                </a:xfrm>
                <a:prstGeom prst="flowChartInputOutput">
                  <a:avLst/>
                </a:prstGeom>
                <a:ln>
                  <a:headEnd/>
                  <a:tailEnd/>
                </a:ln>
              </p:spPr>
              <p:style>
                <a:lnRef idx="2">
                  <a:schemeClr val="accent2"/>
                </a:lnRef>
                <a:fillRef idx="1">
                  <a:schemeClr val="lt1"/>
                </a:fillRef>
                <a:effectRef idx="0">
                  <a:schemeClr val="accent2"/>
                </a:effectRef>
                <a:fontRef idx="minor">
                  <a:schemeClr val="dk1"/>
                </a:fontRef>
              </p:style>
              <p:txBody>
                <a:bodyPr wrap="none" rtlCol="0" anchor="t"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IC</a:t>
                  </a: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チップ</a:t>
                  </a:r>
                  <a:endParaRPr kumimoji="1" lang="ja-JP" altLang="en-US" sz="18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29" name="涙形 28"/>
                <p:cNvSpPr/>
                <p:nvPr/>
              </p:nvSpPr>
              <p:spPr bwMode="auto">
                <a:xfrm>
                  <a:off x="3419474" y="3067050"/>
                  <a:ext cx="409575" cy="409575"/>
                </a:xfrm>
                <a:prstGeom prst="teardrop">
                  <a:avLst/>
                </a:prstGeom>
                <a:ln>
                  <a:headEnd/>
                  <a:tailEnd/>
                </a:ln>
              </p:spPr>
              <p:style>
                <a:lnRef idx="1">
                  <a:schemeClr val="accent2"/>
                </a:lnRef>
                <a:fillRef idx="2">
                  <a:schemeClr val="accent2"/>
                </a:fillRef>
                <a:effectRef idx="1">
                  <a:schemeClr val="accent2"/>
                </a:effectRef>
                <a:fontRef idx="minor">
                  <a:schemeClr val="dk1"/>
                </a:fontRef>
              </p:style>
              <p:txBody>
                <a:bodyPr wrap="none" rtlCol="0" anchor="ctr"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OSS</a:t>
                  </a:r>
                  <a:endPar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grpSp>
          <p:sp>
            <p:nvSpPr>
              <p:cNvPr id="19" name="直方体 18"/>
              <p:cNvSpPr/>
              <p:nvPr/>
            </p:nvSpPr>
            <p:spPr bwMode="auto">
              <a:xfrm>
                <a:off x="6268740" y="1351802"/>
                <a:ext cx="1666578" cy="888568"/>
              </a:xfrm>
              <a:prstGeom prst="cube">
                <a:avLst>
                  <a:gd name="adj" fmla="val 48226"/>
                </a:avLst>
              </a:prstGeom>
              <a:solidFill>
                <a:srgbClr val="0070C0">
                  <a:alpha val="50000"/>
                </a:srgbClr>
              </a:solidFill>
              <a:ln w="19050">
                <a:headEnd/>
                <a:tailEnd/>
              </a:ln>
            </p:spPr>
            <p:style>
              <a:lnRef idx="3">
                <a:schemeClr val="lt1"/>
              </a:lnRef>
              <a:fillRef idx="1">
                <a:schemeClr val="accent1"/>
              </a:fillRef>
              <a:effectRef idx="1">
                <a:schemeClr val="accent1"/>
              </a:effectRef>
              <a:fontRef idx="minor">
                <a:schemeClr val="lt1"/>
              </a:fontRef>
            </p:style>
            <p:txBody>
              <a:bodyPr wrap="none" rtlCol="0" anchor="t" anchorCtr="0">
                <a:noAutofit/>
              </a:bodyPr>
              <a:lstStyle/>
              <a:p>
                <a:pPr algn="ctr"/>
                <a:endPar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grpSp>
            <p:nvGrpSpPr>
              <p:cNvPr id="20" name="グループ化 19"/>
              <p:cNvGrpSpPr/>
              <p:nvPr/>
            </p:nvGrpSpPr>
            <p:grpSpPr>
              <a:xfrm>
                <a:off x="6356450" y="1574331"/>
                <a:ext cx="1083469" cy="614363"/>
                <a:chOff x="5867492" y="1679854"/>
                <a:chExt cx="1000125" cy="614363"/>
              </a:xfrm>
            </p:grpSpPr>
            <p:sp>
              <p:nvSpPr>
                <p:cNvPr id="26" name="フローチャート: データ 25"/>
                <p:cNvSpPr/>
                <p:nvPr/>
              </p:nvSpPr>
              <p:spPr bwMode="auto">
                <a:xfrm>
                  <a:off x="5867492" y="1679854"/>
                  <a:ext cx="1000125" cy="614363"/>
                </a:xfrm>
                <a:prstGeom prst="flowChartInputOutput">
                  <a:avLst/>
                </a:prstGeom>
                <a:solidFill>
                  <a:schemeClr val="lt1"/>
                </a:solidFill>
                <a:ln>
                  <a:headEnd/>
                  <a:tailEnd/>
                </a:ln>
              </p:spPr>
              <p:style>
                <a:lnRef idx="2">
                  <a:schemeClr val="accent2"/>
                </a:lnRef>
                <a:fillRef idx="1">
                  <a:schemeClr val="lt1"/>
                </a:fillRef>
                <a:effectRef idx="0">
                  <a:schemeClr val="accent2"/>
                </a:effectRef>
                <a:fontRef idx="minor">
                  <a:schemeClr val="dk1"/>
                </a:fontRef>
              </p:style>
              <p:txBody>
                <a:bodyPr wrap="none" rtlCol="0" anchor="t"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IC</a:t>
                  </a: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チップ</a:t>
                  </a:r>
                  <a:endParaRPr kumimoji="1" lang="ja-JP" altLang="en-US" sz="18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27" name="涙形 26"/>
                <p:cNvSpPr/>
                <p:nvPr/>
              </p:nvSpPr>
              <p:spPr bwMode="auto">
                <a:xfrm>
                  <a:off x="6124666" y="1865592"/>
                  <a:ext cx="409575" cy="409575"/>
                </a:xfrm>
                <a:prstGeom prst="teardrop">
                  <a:avLst/>
                </a:prstGeom>
                <a:gradFill>
                  <a:gsLst>
                    <a:gs pos="0">
                      <a:schemeClr val="accent2">
                        <a:tint val="50000"/>
                        <a:satMod val="300000"/>
                      </a:schemeClr>
                    </a:gs>
                    <a:gs pos="35000">
                      <a:schemeClr val="accent2">
                        <a:tint val="37000"/>
                        <a:satMod val="300000"/>
                      </a:schemeClr>
                    </a:gs>
                    <a:gs pos="100000">
                      <a:schemeClr val="accent2">
                        <a:tint val="15000"/>
                        <a:satMod val="350000"/>
                      </a:schemeClr>
                    </a:gs>
                  </a:gsLst>
                </a:gradFill>
                <a:ln>
                  <a:headEnd/>
                  <a:tailEnd/>
                </a:ln>
              </p:spPr>
              <p:style>
                <a:lnRef idx="1">
                  <a:schemeClr val="accent2"/>
                </a:lnRef>
                <a:fillRef idx="2">
                  <a:schemeClr val="accent2"/>
                </a:fillRef>
                <a:effectRef idx="1">
                  <a:schemeClr val="accent2"/>
                </a:effectRef>
                <a:fontRef idx="minor">
                  <a:schemeClr val="dk1"/>
                </a:fontRef>
              </p:style>
              <p:txBody>
                <a:bodyPr wrap="none" rtlCol="0" anchor="ctr"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OSS</a:t>
                  </a:r>
                  <a:endPar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grpSp>
          <p:sp>
            <p:nvSpPr>
              <p:cNvPr id="21" name="テキスト ボックス 20"/>
              <p:cNvSpPr txBox="1"/>
              <p:nvPr/>
            </p:nvSpPr>
            <p:spPr>
              <a:xfrm>
                <a:off x="6928663" y="1351803"/>
                <a:ext cx="492443" cy="258532"/>
              </a:xfrm>
              <a:prstGeom prst="rect">
                <a:avLst/>
              </a:prstGeom>
              <a:noFill/>
            </p:spPr>
            <p:txBody>
              <a:bodyPr wrap="none" rtlCol="0">
                <a:spAutoFit/>
              </a:bodyPr>
              <a:lstStyle/>
              <a:p>
                <a:r>
                  <a:rPr kumimoji="1" lang="ja-JP" altLang="en-US" sz="1200" dirty="0">
                    <a:solidFill>
                      <a:schemeClr val="bg1"/>
                    </a:solidFill>
                    <a:latin typeface="Meiryo UI" pitchFamily="50" charset="-128"/>
                    <a:ea typeface="Meiryo UI" pitchFamily="50" charset="-128"/>
                    <a:cs typeface="Meiryo UI" pitchFamily="50" charset="-128"/>
                  </a:rPr>
                  <a:t>製品</a:t>
                </a:r>
                <a:endParaRPr kumimoji="1" lang="ja-JP" altLang="en-US" sz="2400" dirty="0">
                  <a:solidFill>
                    <a:schemeClr val="bg1"/>
                  </a:solidFill>
                  <a:latin typeface="Meiryo UI" pitchFamily="50" charset="-128"/>
                  <a:ea typeface="Meiryo UI" pitchFamily="50" charset="-128"/>
                  <a:cs typeface="Meiryo UI" pitchFamily="50" charset="-128"/>
                </a:endParaRPr>
              </a:p>
            </p:txBody>
          </p:sp>
          <p:sp>
            <p:nvSpPr>
              <p:cNvPr id="23" name="上矢印吹き出し 22"/>
              <p:cNvSpPr/>
              <p:nvPr/>
            </p:nvSpPr>
            <p:spPr bwMode="auto">
              <a:xfrm>
                <a:off x="3219550" y="2904376"/>
                <a:ext cx="1259087" cy="552450"/>
              </a:xfrm>
              <a:prstGeom prst="upArrowCallout">
                <a:avLst/>
              </a:prstGeom>
              <a:ln>
                <a:headEnd/>
                <a:tailEnd/>
              </a:ln>
            </p:spPr>
            <p:style>
              <a:lnRef idx="2">
                <a:schemeClr val="accent2"/>
              </a:lnRef>
              <a:fillRef idx="1">
                <a:schemeClr val="lt1"/>
              </a:fillRef>
              <a:effectRef idx="0">
                <a:schemeClr val="accent2"/>
              </a:effectRef>
              <a:fontRef idx="minor">
                <a:schemeClr val="dk1"/>
              </a:fontRef>
            </p:style>
            <p:txBody>
              <a:bodyPr wrap="none" rtlCol="0" anchor="ctr" anchorCtr="0">
                <a:noAutofit/>
              </a:bodyPr>
              <a:lstStyle/>
              <a:p>
                <a:pPr algn="ctr"/>
                <a:r>
                  <a:rPr kumimoji="1" lang="en-US" altLang="ja-JP" sz="1200" dirty="0" err="1">
                    <a:solidFill>
                      <a:schemeClr val="tx1"/>
                    </a:solidFill>
                    <a:latin typeface="Meiryo UI" panose="020B0604030504040204" pitchFamily="50" charset="-128"/>
                    <a:ea typeface="Meiryo UI" panose="020B0604030504040204" pitchFamily="50" charset="-128"/>
                    <a:cs typeface="Meiryo UI" panose="020B0604030504040204" pitchFamily="50" charset="-128"/>
                  </a:rPr>
                  <a:t>OpenChain</a:t>
                </a: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
                </a:r>
                <a:b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b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適合</a:t>
                </a:r>
              </a:p>
            </p:txBody>
          </p:sp>
          <p:sp>
            <p:nvSpPr>
              <p:cNvPr id="24" name="上矢印吹き出し 23"/>
              <p:cNvSpPr/>
              <p:nvPr/>
            </p:nvSpPr>
            <p:spPr bwMode="auto">
              <a:xfrm>
                <a:off x="5262662" y="2904376"/>
                <a:ext cx="1259087" cy="552450"/>
              </a:xfrm>
              <a:prstGeom prst="upArrowCallout">
                <a:avLst/>
              </a:prstGeom>
              <a:ln>
                <a:headEnd/>
                <a:tailEnd/>
              </a:ln>
            </p:spPr>
            <p:style>
              <a:lnRef idx="2">
                <a:schemeClr val="accent2"/>
              </a:lnRef>
              <a:fillRef idx="1">
                <a:schemeClr val="lt1"/>
              </a:fillRef>
              <a:effectRef idx="0">
                <a:schemeClr val="accent2"/>
              </a:effectRef>
              <a:fontRef idx="minor">
                <a:schemeClr val="dk1"/>
              </a:fontRef>
            </p:style>
            <p:txBody>
              <a:bodyPr wrap="none" rtlCol="0" anchor="ctr" anchorCtr="0">
                <a:noAutofit/>
              </a:bodyPr>
              <a:lstStyle/>
              <a:p>
                <a:pPr algn="ctr"/>
                <a:r>
                  <a:rPr kumimoji="1" lang="en-US" altLang="ja-JP" sz="1200" dirty="0" err="1">
                    <a:solidFill>
                      <a:schemeClr val="tx1"/>
                    </a:solidFill>
                    <a:latin typeface="Meiryo UI" panose="020B0604030504040204" pitchFamily="50" charset="-128"/>
                    <a:ea typeface="Meiryo UI" panose="020B0604030504040204" pitchFamily="50" charset="-128"/>
                    <a:cs typeface="Meiryo UI" panose="020B0604030504040204" pitchFamily="50" charset="-128"/>
                  </a:rPr>
                  <a:t>OpenChain</a:t>
                </a: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
                </a:r>
                <a:b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b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適合</a:t>
                </a:r>
              </a:p>
            </p:txBody>
          </p:sp>
          <p:sp>
            <p:nvSpPr>
              <p:cNvPr id="25" name="上矢印吹き出し 24"/>
              <p:cNvSpPr/>
              <p:nvPr/>
            </p:nvSpPr>
            <p:spPr bwMode="auto">
              <a:xfrm>
                <a:off x="7305775" y="2904376"/>
                <a:ext cx="1259087" cy="552450"/>
              </a:xfrm>
              <a:prstGeom prst="upArrowCallout">
                <a:avLst/>
              </a:prstGeom>
              <a:ln>
                <a:headEnd/>
                <a:tailEnd/>
              </a:ln>
            </p:spPr>
            <p:style>
              <a:lnRef idx="2">
                <a:schemeClr val="accent2"/>
              </a:lnRef>
              <a:fillRef idx="1">
                <a:schemeClr val="lt1"/>
              </a:fillRef>
              <a:effectRef idx="0">
                <a:schemeClr val="accent2"/>
              </a:effectRef>
              <a:fontRef idx="minor">
                <a:schemeClr val="dk1"/>
              </a:fontRef>
            </p:style>
            <p:txBody>
              <a:bodyPr wrap="none" rtlCol="0" anchor="ctr" anchorCtr="0">
                <a:noAutofit/>
              </a:bodyPr>
              <a:lstStyle/>
              <a:p>
                <a:pPr algn="ctr"/>
                <a:r>
                  <a:rPr kumimoji="1" lang="en-US" altLang="ja-JP" sz="1200" dirty="0" err="1">
                    <a:solidFill>
                      <a:schemeClr val="tx1"/>
                    </a:solidFill>
                    <a:latin typeface="Meiryo UI" panose="020B0604030504040204" pitchFamily="50" charset="-128"/>
                    <a:ea typeface="Meiryo UI" panose="020B0604030504040204" pitchFamily="50" charset="-128"/>
                    <a:cs typeface="Meiryo UI" panose="020B0604030504040204" pitchFamily="50" charset="-128"/>
                  </a:rPr>
                  <a:t>OpenChain</a:t>
                </a: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
                </a:r>
                <a:b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b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適合</a:t>
                </a:r>
              </a:p>
            </p:txBody>
          </p:sp>
        </p:grpSp>
        <p:sp>
          <p:nvSpPr>
            <p:cNvPr id="6" name="メモ 5"/>
            <p:cNvSpPr/>
            <p:nvPr/>
          </p:nvSpPr>
          <p:spPr bwMode="auto">
            <a:xfrm>
              <a:off x="2946895" y="3660833"/>
              <a:ext cx="497881" cy="268012"/>
            </a:xfrm>
            <a:prstGeom prst="foldedCorner">
              <a:avLst/>
            </a:prstGeom>
            <a:ln>
              <a:headEnd/>
              <a:tailEnd/>
            </a:ln>
          </p:spPr>
          <p:style>
            <a:lnRef idx="1">
              <a:schemeClr val="accent3"/>
            </a:lnRef>
            <a:fillRef idx="2">
              <a:schemeClr val="accent3"/>
            </a:fillRef>
            <a:effectRef idx="1">
              <a:schemeClr val="accent3"/>
            </a:effectRef>
            <a:fontRef idx="minor">
              <a:schemeClr val="dk1"/>
            </a:fontRef>
          </p:style>
          <p:txBody>
            <a:bodyPr wrap="none" rtlCol="0" anchor="t" anchorCtr="0">
              <a:noAutofit/>
            </a:bodyPr>
            <a:lstStyle/>
            <a:p>
              <a:pPr algn="ctr"/>
              <a:r>
                <a:rPr kumimoji="1" lang="en-US" altLang="ja-JP" sz="900" dirty="0">
                  <a:solidFill>
                    <a:schemeClr val="tx1"/>
                  </a:solidFill>
                </a:rPr>
                <a:t>License</a:t>
              </a:r>
            </a:p>
          </p:txBody>
        </p:sp>
        <p:sp>
          <p:nvSpPr>
            <p:cNvPr id="7" name="メモ 6"/>
            <p:cNvSpPr/>
            <p:nvPr/>
          </p:nvSpPr>
          <p:spPr bwMode="auto">
            <a:xfrm>
              <a:off x="5092207" y="3660833"/>
              <a:ext cx="497881" cy="268012"/>
            </a:xfrm>
            <a:prstGeom prst="foldedCorner">
              <a:avLst/>
            </a:prstGeom>
            <a:ln>
              <a:headEnd/>
              <a:tailEnd/>
            </a:ln>
          </p:spPr>
          <p:style>
            <a:lnRef idx="1">
              <a:schemeClr val="accent3"/>
            </a:lnRef>
            <a:fillRef idx="2">
              <a:schemeClr val="accent3"/>
            </a:fillRef>
            <a:effectRef idx="1">
              <a:schemeClr val="accent3"/>
            </a:effectRef>
            <a:fontRef idx="minor">
              <a:schemeClr val="dk1"/>
            </a:fontRef>
          </p:style>
          <p:txBody>
            <a:bodyPr wrap="none" rtlCol="0" anchor="t" anchorCtr="0">
              <a:noAutofit/>
            </a:bodyPr>
            <a:lstStyle/>
            <a:p>
              <a:pPr algn="ctr"/>
              <a:r>
                <a:rPr kumimoji="1" lang="en-US" altLang="ja-JP" sz="900" dirty="0">
                  <a:solidFill>
                    <a:schemeClr val="tx1"/>
                  </a:solidFill>
                </a:rPr>
                <a:t>License</a:t>
              </a:r>
            </a:p>
          </p:txBody>
        </p:sp>
        <p:sp>
          <p:nvSpPr>
            <p:cNvPr id="8" name="メモ 7"/>
            <p:cNvSpPr/>
            <p:nvPr/>
          </p:nvSpPr>
          <p:spPr bwMode="auto">
            <a:xfrm>
              <a:off x="7334946" y="3660833"/>
              <a:ext cx="497881" cy="268012"/>
            </a:xfrm>
            <a:prstGeom prst="foldedCorner">
              <a:avLst/>
            </a:prstGeom>
            <a:ln>
              <a:headEnd/>
              <a:tailEnd/>
            </a:ln>
          </p:spPr>
          <p:style>
            <a:lnRef idx="1">
              <a:schemeClr val="accent3"/>
            </a:lnRef>
            <a:fillRef idx="2">
              <a:schemeClr val="accent3"/>
            </a:fillRef>
            <a:effectRef idx="1">
              <a:schemeClr val="accent3"/>
            </a:effectRef>
            <a:fontRef idx="minor">
              <a:schemeClr val="dk1"/>
            </a:fontRef>
          </p:style>
          <p:txBody>
            <a:bodyPr wrap="none" rtlCol="0" anchor="t" anchorCtr="0">
              <a:noAutofit/>
            </a:bodyPr>
            <a:lstStyle/>
            <a:p>
              <a:pPr algn="ctr"/>
              <a:r>
                <a:rPr kumimoji="1" lang="en-US" altLang="ja-JP" sz="900" dirty="0">
                  <a:solidFill>
                    <a:schemeClr val="tx1"/>
                  </a:solidFill>
                </a:rPr>
                <a:t>License</a:t>
              </a:r>
            </a:p>
          </p:txBody>
        </p:sp>
      </p:grpSp>
      <p:cxnSp>
        <p:nvCxnSpPr>
          <p:cNvPr id="4" name="直線コネクタ 3"/>
          <p:cNvCxnSpPr/>
          <p:nvPr/>
        </p:nvCxnSpPr>
        <p:spPr>
          <a:xfrm>
            <a:off x="481707" y="2801714"/>
            <a:ext cx="7992888"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31" name="直線コネクタ 30"/>
          <p:cNvCxnSpPr/>
          <p:nvPr/>
        </p:nvCxnSpPr>
        <p:spPr>
          <a:xfrm>
            <a:off x="481707" y="2369666"/>
            <a:ext cx="6703541"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sp>
        <p:nvSpPr>
          <p:cNvPr id="30" name="正方形/長方形 29"/>
          <p:cNvSpPr/>
          <p:nvPr/>
        </p:nvSpPr>
        <p:spPr>
          <a:xfrm>
            <a:off x="6033120" y="3284984"/>
            <a:ext cx="3831107" cy="3416320"/>
          </a:xfrm>
          <a:prstGeom prst="rect">
            <a:avLst/>
          </a:prstGeom>
        </p:spPr>
        <p:txBody>
          <a:bodyPr wrap="square">
            <a:spAutoFit/>
          </a:bodyPr>
          <a:lstStyle/>
          <a:p>
            <a:r>
              <a:rPr lang="en-US" altLang="ja-JP" sz="24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では</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仕様</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(Specification)』</a:t>
            </a: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という言葉がよく使われますが、</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これは</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コンプライアンス</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プログラムの要件</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を指します。</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4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仕様</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(Specification)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の</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定義と普及を目指しています。</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p:txBody>
      </p:sp>
    </p:spTree>
    <p:extLst>
      <p:ext uri="{BB962C8B-B14F-4D97-AF65-F5344CB8AC3E}">
        <p14:creationId xmlns:p14="http://schemas.microsoft.com/office/powerpoint/2010/main" val="25541822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200472" y="404664"/>
            <a:ext cx="8915399" cy="576064"/>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a:solidFill>
                  <a:srgbClr val="D2533C"/>
                </a:solidFill>
                <a:latin typeface="+mj-ea"/>
                <a:ea typeface="+mj-ea"/>
                <a:cs typeface="Roboto"/>
                <a:sym typeface="Roboto"/>
              </a:rPr>
              <a:t>3</a:t>
            </a:r>
            <a:r>
              <a:rPr lang="ja-JP" altLang="en-US" dirty="0">
                <a:solidFill>
                  <a:srgbClr val="D2533C"/>
                </a:solidFill>
                <a:latin typeface="+mj-ea"/>
                <a:ea typeface="+mj-ea"/>
              </a:rPr>
              <a:t>本</a:t>
            </a:r>
            <a:r>
              <a:rPr lang="ja-JP" altLang="en-US" sz="4000" b="0" i="0" u="none" strike="noStrike" cap="none" dirty="0">
                <a:solidFill>
                  <a:srgbClr val="D2533C"/>
                </a:solidFill>
                <a:latin typeface="+mj-ea"/>
                <a:ea typeface="+mj-ea"/>
                <a:cs typeface="Roboto"/>
                <a:sym typeface="Roboto"/>
              </a:rPr>
              <a:t>の柱</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128464" y="1052735"/>
            <a:ext cx="9721080" cy="4464497"/>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ja-JP" altLang="en-US" dirty="0">
                <a:latin typeface="+mn-ea"/>
                <a:ea typeface="+mn-ea"/>
              </a:rPr>
              <a:t>仕様 </a:t>
            </a:r>
            <a:r>
              <a:rPr lang="en-US" altLang="ja-JP" dirty="0">
                <a:latin typeface="+mn-ea"/>
                <a:ea typeface="+mn-ea"/>
              </a:rPr>
              <a:t>(Specification)</a:t>
            </a:r>
            <a:r>
              <a:rPr lang="ja-JP" altLang="en-US" dirty="0">
                <a:latin typeface="+mn-ea"/>
                <a:ea typeface="+mn-ea"/>
              </a:rPr>
              <a:t>　</a:t>
            </a:r>
            <a:r>
              <a:rPr lang="en-US" altLang="ja-JP" sz="1800" dirty="0">
                <a:solidFill>
                  <a:srgbClr val="292934"/>
                </a:solidFill>
                <a:latin typeface="ＭＳ Ｐゴシック"/>
                <a:ea typeface="ＭＳ Ｐゴシック"/>
                <a:hlinkClick r:id="rId3"/>
              </a:rPr>
              <a:t> https://www.openchainproject.org/spec</a:t>
            </a:r>
            <a:endParaRPr lang="en-US" altLang="ja-JP" dirty="0">
              <a:latin typeface="+mn-ea"/>
              <a:ea typeface="+mn-ea"/>
            </a:endParaRPr>
          </a:p>
          <a:p>
            <a:pPr marL="361950" lvl="0" indent="-161925">
              <a:buFont typeface="Arial" pitchFamily="34" charset="0"/>
              <a:buChar char="•"/>
            </a:pPr>
            <a:r>
              <a:rPr lang="ja-JP" altLang="en-US" dirty="0">
                <a:latin typeface="+mn-ea"/>
                <a:ea typeface="+mn-ea"/>
              </a:rPr>
              <a:t>企業が組織内に確立すべきコンプライアンス プログラムの要件を定義。　最新版は</a:t>
            </a:r>
            <a:r>
              <a:rPr lang="en-US" altLang="ja-JP" dirty="0">
                <a:latin typeface="+mn-ea"/>
                <a:ea typeface="+mn-ea"/>
              </a:rPr>
              <a:t>Version 1.2</a:t>
            </a:r>
            <a:r>
              <a:rPr lang="ja-JP" altLang="en-US" dirty="0">
                <a:latin typeface="+mn-ea"/>
                <a:ea typeface="+mn-ea"/>
              </a:rPr>
              <a:t>で各国語訳あり</a:t>
            </a:r>
            <a:r>
              <a:rPr lang="en-US" altLang="ja-JP" sz="1800" dirty="0">
                <a:latin typeface="+mn-ea"/>
                <a:ea typeface="+mn-ea"/>
                <a:hlinkClick r:id="rId4"/>
              </a:rPr>
              <a:t>https://www.openchainproject.org/translations</a:t>
            </a:r>
            <a:endParaRPr lang="en-US" altLang="ja-JP" sz="1800" dirty="0">
              <a:latin typeface="+mn-ea"/>
              <a:ea typeface="+mn-ea"/>
            </a:endParaRPr>
          </a:p>
          <a:p>
            <a:pPr marL="200025" lvl="0" indent="0">
              <a:buNone/>
            </a:pPr>
            <a:endParaRPr lang="en-US" altLang="ja-JP" sz="600" dirty="0">
              <a:latin typeface="+mn-ea"/>
              <a:ea typeface="+mn-ea"/>
            </a:endParaRPr>
          </a:p>
          <a:p>
            <a:pPr marL="342900" indent="-342900">
              <a:buFont typeface="Wingdings" pitchFamily="2" charset="2"/>
              <a:buChar char="u"/>
            </a:pPr>
            <a:r>
              <a:rPr lang="ja-JP" altLang="en-US" dirty="0">
                <a:latin typeface="+mn-ea"/>
                <a:ea typeface="+mn-ea"/>
              </a:rPr>
              <a:t>適合 </a:t>
            </a:r>
            <a:r>
              <a:rPr lang="en-US" altLang="ja-JP" dirty="0">
                <a:latin typeface="+mn-ea"/>
                <a:ea typeface="+mn-ea"/>
              </a:rPr>
              <a:t>(</a:t>
            </a:r>
            <a:r>
              <a:rPr lang="en-US" altLang="ja-JP" dirty="0">
                <a:latin typeface="+mn-ea"/>
              </a:rPr>
              <a:t>Conformance)</a:t>
            </a:r>
            <a:r>
              <a:rPr lang="ja-JP" altLang="en-US" dirty="0">
                <a:latin typeface="+mn-ea"/>
              </a:rPr>
              <a:t>  </a:t>
            </a:r>
            <a:r>
              <a:rPr lang="en-US" altLang="ja-JP" sz="1800" dirty="0">
                <a:solidFill>
                  <a:srgbClr val="292934"/>
                </a:solidFill>
                <a:latin typeface="ＭＳ Ｐゴシック"/>
                <a:ea typeface="ＭＳ Ｐゴシック"/>
                <a:hlinkClick r:id="rId5"/>
              </a:rPr>
              <a:t>https://www.openchainproject.org/conformance</a:t>
            </a:r>
            <a:endParaRPr lang="en-US" altLang="ja-JP" dirty="0">
              <a:latin typeface="+mn-ea"/>
              <a:ea typeface="+mn-ea"/>
            </a:endParaRPr>
          </a:p>
          <a:p>
            <a:pPr marL="361950" lvl="0" indent="-161925">
              <a:buFont typeface="Arial" pitchFamily="34" charset="0"/>
              <a:buChar char="•"/>
            </a:pPr>
            <a:r>
              <a:rPr lang="ja-JP" altLang="en-US" dirty="0">
                <a:latin typeface="+mn-ea"/>
                <a:ea typeface="+mn-ea"/>
              </a:rPr>
              <a:t>質問に回答することで、上記仕様への適合を自己認証。</a:t>
            </a:r>
            <a:endParaRPr lang="ja-JP" altLang="en-US" sz="1800" dirty="0">
              <a:latin typeface="+mn-ea"/>
              <a:ea typeface="+mn-ea"/>
            </a:endParaRPr>
          </a:p>
          <a:p>
            <a:pPr marL="361950" lvl="0" indent="-161925">
              <a:buFont typeface="Arial" pitchFamily="34" charset="0"/>
              <a:buChar char="•"/>
            </a:pPr>
            <a:r>
              <a:rPr lang="ja-JP" altLang="en-US" dirty="0">
                <a:latin typeface="+mn-ea"/>
                <a:ea typeface="+mn-ea"/>
              </a:rPr>
              <a:t>自己認証すると会社名とロゴが</a:t>
            </a:r>
            <a:r>
              <a:rPr lang="en-US" altLang="ja-JP" dirty="0">
                <a:latin typeface="+mn-ea"/>
                <a:ea typeface="+mn-ea"/>
              </a:rPr>
              <a:t>Web</a:t>
            </a:r>
            <a:r>
              <a:rPr lang="ja-JP" altLang="en-US" dirty="0">
                <a:latin typeface="+mn-ea"/>
                <a:ea typeface="+mn-ea"/>
              </a:rPr>
              <a:t>サイトに表示される。</a:t>
            </a:r>
            <a:endParaRPr lang="en-US" altLang="ja-JP" dirty="0">
              <a:latin typeface="+mn-ea"/>
              <a:ea typeface="+mn-ea"/>
            </a:endParaRPr>
          </a:p>
          <a:p>
            <a:pPr marL="200025" lvl="0" indent="0">
              <a:buNone/>
            </a:pPr>
            <a:endParaRPr lang="en-US" altLang="ja-JP" sz="600" dirty="0">
              <a:latin typeface="+mn-ea"/>
              <a:ea typeface="+mn-ea"/>
            </a:endParaRPr>
          </a:p>
          <a:p>
            <a:pPr marL="342900" lvl="0" indent="-342900">
              <a:buFont typeface="Wingdings" pitchFamily="2" charset="2"/>
              <a:buChar char="u"/>
            </a:pPr>
            <a:r>
              <a:rPr lang="ja-JP" altLang="en-US" dirty="0">
                <a:latin typeface="+mn-ea"/>
                <a:ea typeface="+mn-ea"/>
              </a:rPr>
              <a:t>カリキュラム </a:t>
            </a:r>
            <a:r>
              <a:rPr lang="en-US" altLang="ja-JP" dirty="0">
                <a:latin typeface="+mn-ea"/>
                <a:ea typeface="+mn-ea"/>
              </a:rPr>
              <a:t>(Curriculum)</a:t>
            </a:r>
          </a:p>
          <a:p>
            <a:pPr marL="361950" lvl="0" indent="-161925">
              <a:buFont typeface="Arial" pitchFamily="34" charset="0"/>
              <a:buChar char="•"/>
            </a:pPr>
            <a:r>
              <a:rPr lang="ja-JP" altLang="en-US" dirty="0">
                <a:latin typeface="+mn-ea"/>
                <a:ea typeface="+mn-ea"/>
              </a:rPr>
              <a:t>仕様の要求事項の一つである社内教育プログラムに活用することを　　　想定した、</a:t>
            </a:r>
            <a:r>
              <a:rPr lang="en-US" altLang="ja-JP" dirty="0">
                <a:latin typeface="+mn-ea"/>
                <a:ea typeface="+mn-ea"/>
              </a:rPr>
              <a:t>PowerPoint</a:t>
            </a:r>
            <a:r>
              <a:rPr lang="ja-JP" altLang="en-US" dirty="0">
                <a:latin typeface="+mn-ea"/>
                <a:ea typeface="+mn-ea"/>
              </a:rPr>
              <a:t>スライド集</a:t>
            </a:r>
            <a:endParaRPr lang="en-US" altLang="ja-JP" dirty="0">
              <a:latin typeface="+mn-ea"/>
              <a:ea typeface="+mn-ea"/>
            </a:endParaRPr>
          </a:p>
        </p:txBody>
      </p:sp>
      <p:sp>
        <p:nvSpPr>
          <p:cNvPr id="4" name="正方形/長方形 3"/>
          <p:cNvSpPr/>
          <p:nvPr/>
        </p:nvSpPr>
        <p:spPr>
          <a:xfrm>
            <a:off x="272480" y="5229200"/>
            <a:ext cx="9433048" cy="1560369"/>
          </a:xfrm>
          <a:prstGeom prst="rect">
            <a:avLst/>
          </a:prstGeom>
          <a:ln w="28575">
            <a:solidFill>
              <a:srgbClr val="7030A0"/>
            </a:solidFill>
          </a:ln>
        </p:spPr>
        <p:txBody>
          <a:bodyPr wrap="square" anchor="ctr">
            <a:noAutofit/>
          </a:bodyPr>
          <a:lstStyle/>
          <a:p>
            <a:r>
              <a:rPr lang="en-US" altLang="ja-JP" sz="2400" b="1" u="sng"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400" b="1" u="sng"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は３つの柱で</a:t>
            </a:r>
            <a:r>
              <a:rPr lang="en-US" altLang="ja-JP" sz="2400" b="1" u="sng"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OSS</a:t>
            </a:r>
            <a:r>
              <a:rPr lang="ja-JP" altLang="en-US" sz="2400" b="1" u="sng"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サプライチェーン全体の信頼を構築します。</a:t>
            </a:r>
            <a:endParaRPr lang="en-US" altLang="ja-JP" sz="2400" b="1" u="sng"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　① </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仕様</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(Specification)』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の定義にとどまらず、</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　② それを各社が</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適合</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(Conformance)』</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することを促進するとともに、</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　③ 適合に向けた</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カリキュラム </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(Curriculum)』</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も提供</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p:txBody>
      </p:sp>
      <p:cxnSp>
        <p:nvCxnSpPr>
          <p:cNvPr id="5" name="直線コネクタ 4"/>
          <p:cNvCxnSpPr/>
          <p:nvPr/>
        </p:nvCxnSpPr>
        <p:spPr>
          <a:xfrm>
            <a:off x="481706" y="1484784"/>
            <a:ext cx="2671094"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7" name="直線コネクタ 6"/>
          <p:cNvCxnSpPr/>
          <p:nvPr/>
        </p:nvCxnSpPr>
        <p:spPr>
          <a:xfrm>
            <a:off x="481706" y="2852936"/>
            <a:ext cx="2671094"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a:off x="481706" y="4293096"/>
            <a:ext cx="3292272"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47220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lvl="0">
              <a:buClr>
                <a:srgbClr val="D2533C"/>
              </a:buClr>
              <a:buSzPct val="25000"/>
            </a:pPr>
            <a:r>
              <a:rPr lang="ja-JP" altLang="en-US" dirty="0">
                <a:solidFill>
                  <a:srgbClr val="D2533C"/>
                </a:solidFill>
                <a:latin typeface="+mj-ea"/>
                <a:ea typeface="+mj-ea"/>
              </a:rPr>
              <a:t>プロジェクトの会員資格</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495301" y="1608014"/>
            <a:ext cx="8915399" cy="4876799"/>
          </a:xfrm>
          <a:prstGeom prst="rect">
            <a:avLst/>
          </a:prstGeom>
          <a:noFill/>
          <a:ln>
            <a:noFill/>
          </a:ln>
        </p:spPr>
        <p:txBody>
          <a:bodyPr lIns="91425" tIns="45700" rIns="91425" bIns="45700" anchor="t" anchorCtr="0">
            <a:noAutofit/>
          </a:bodyPr>
          <a:lstStyle/>
          <a:p>
            <a:pPr marL="0" lvl="0" indent="0">
              <a:buNone/>
            </a:pPr>
            <a:r>
              <a:rPr lang="ja-JP" altLang="en-US" dirty="0">
                <a:latin typeface="+mn-ea"/>
                <a:ea typeface="+mn-ea"/>
              </a:rPr>
              <a:t>プラチナ会員</a:t>
            </a:r>
            <a:endParaRPr lang="en-US" altLang="ja-JP" dirty="0">
              <a:latin typeface="+mn-ea"/>
              <a:ea typeface="+mn-ea"/>
            </a:endParaRPr>
          </a:p>
          <a:p>
            <a:pPr marL="542925" lvl="0" indent="-342900">
              <a:buFont typeface="Wingdings" pitchFamily="2" charset="2"/>
              <a:buChar char="l"/>
            </a:pPr>
            <a:r>
              <a:rPr lang="en-US" altLang="ja-JP" dirty="0">
                <a:latin typeface="+mn-ea"/>
                <a:ea typeface="+mn-ea"/>
              </a:rPr>
              <a:t>Linux Foundation</a:t>
            </a:r>
            <a:r>
              <a:rPr lang="ja-JP" altLang="en-US" dirty="0">
                <a:latin typeface="+mn-ea"/>
                <a:ea typeface="+mn-ea"/>
              </a:rPr>
              <a:t>の企業会員が参加できる</a:t>
            </a:r>
            <a:endParaRPr lang="en-US" altLang="ja-JP" dirty="0">
              <a:latin typeface="+mn-ea"/>
              <a:ea typeface="+mn-ea"/>
            </a:endParaRPr>
          </a:p>
          <a:p>
            <a:pPr marL="542925" lvl="0" indent="-342900">
              <a:buFont typeface="Wingdings" pitchFamily="2" charset="2"/>
              <a:buChar char="l"/>
            </a:pPr>
            <a:r>
              <a:rPr lang="ja-JP" altLang="en-US" dirty="0">
                <a:latin typeface="+mn-ea"/>
                <a:ea typeface="+mn-ea"/>
              </a:rPr>
              <a:t>現在</a:t>
            </a:r>
            <a:r>
              <a:rPr lang="en-US" altLang="ja-JP" dirty="0">
                <a:latin typeface="+mn-ea"/>
                <a:ea typeface="+mn-ea"/>
              </a:rPr>
              <a:t>17</a:t>
            </a:r>
            <a:r>
              <a:rPr lang="ja-JP" altLang="en-US" dirty="0">
                <a:latin typeface="+mn-ea"/>
                <a:ea typeface="+mn-ea"/>
              </a:rPr>
              <a:t>社</a:t>
            </a: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r>
              <a:rPr lang="ja-JP" altLang="en-US" dirty="0">
                <a:latin typeface="+mn-ea"/>
                <a:ea typeface="+mn-ea"/>
              </a:rPr>
              <a:t>コミュニティー会員</a:t>
            </a:r>
            <a:endParaRPr lang="en-US" altLang="ja-JP" dirty="0">
              <a:latin typeface="+mn-ea"/>
              <a:ea typeface="+mn-ea"/>
            </a:endParaRPr>
          </a:p>
          <a:p>
            <a:pPr marL="542925" lvl="0" indent="-342900">
              <a:buFont typeface="Wingdings" pitchFamily="2" charset="2"/>
              <a:buChar char="l"/>
            </a:pPr>
            <a:r>
              <a:rPr lang="ja-JP" altLang="en-US" dirty="0">
                <a:latin typeface="+mn-ea"/>
                <a:ea typeface="+mn-ea"/>
              </a:rPr>
              <a:t>非営利の</a:t>
            </a:r>
            <a:r>
              <a:rPr lang="en-US" altLang="ja-JP" dirty="0">
                <a:latin typeface="+mn-ea"/>
                <a:ea typeface="+mn-ea"/>
              </a:rPr>
              <a:t>OSS</a:t>
            </a:r>
            <a:r>
              <a:rPr lang="ja-JP" altLang="en-US" dirty="0">
                <a:latin typeface="+mn-ea"/>
                <a:ea typeface="+mn-ea"/>
              </a:rPr>
              <a:t>プロジェクトおよび個人が参加できる</a:t>
            </a:r>
            <a:endParaRPr lang="en-US" altLang="ja-JP" dirty="0">
              <a:latin typeface="+mn-ea"/>
              <a:ea typeface="+mn-ea"/>
            </a:endParaRPr>
          </a:p>
          <a:p>
            <a:pPr marL="0" lvl="0" indent="0">
              <a:buNone/>
            </a:pPr>
            <a:endParaRPr lang="en-US" altLang="ja-JP" dirty="0">
              <a:latin typeface="+mn-ea"/>
              <a:ea typeface="+mn-ea"/>
            </a:endParaRPr>
          </a:p>
        </p:txBody>
      </p:sp>
      <p:pic>
        <p:nvPicPr>
          <p:cNvPr id="3" name="図 2">
            <a:extLst>
              <a:ext uri="{FF2B5EF4-FFF2-40B4-BE49-F238E27FC236}">
                <a16:creationId xmlns="" xmlns:a16="http://schemas.microsoft.com/office/drawing/2014/main" id="{B9C7F686-EC17-4C71-913F-6255CEF0D782}"/>
              </a:ext>
            </a:extLst>
          </p:cNvPr>
          <p:cNvPicPr>
            <a:picLocks noChangeAspect="1"/>
          </p:cNvPicPr>
          <p:nvPr/>
        </p:nvPicPr>
        <p:blipFill>
          <a:blip r:embed="rId3"/>
          <a:stretch>
            <a:fillRect/>
          </a:stretch>
        </p:blipFill>
        <p:spPr>
          <a:xfrm>
            <a:off x="2681702" y="2636912"/>
            <a:ext cx="5151618" cy="2833716"/>
          </a:xfrm>
          <a:prstGeom prst="rect">
            <a:avLst/>
          </a:prstGeom>
        </p:spPr>
      </p:pic>
    </p:spTree>
    <p:extLst>
      <p:ext uri="{BB962C8B-B14F-4D97-AF65-F5344CB8AC3E}">
        <p14:creationId xmlns:p14="http://schemas.microsoft.com/office/powerpoint/2010/main" val="4664715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lvl="0">
              <a:buClr>
                <a:srgbClr val="D2533C"/>
              </a:buClr>
              <a:buSzPct val="25000"/>
            </a:pPr>
            <a:r>
              <a:rPr lang="ja-JP" altLang="en-US" dirty="0">
                <a:solidFill>
                  <a:srgbClr val="D2533C"/>
                </a:solidFill>
                <a:latin typeface="+mj-ea"/>
                <a:ea typeface="+mj-ea"/>
              </a:rPr>
              <a:t>ボード会議、委員会、ワークチーム</a:t>
            </a:r>
            <a:endParaRPr lang="en-US" sz="4000" b="0" i="0" u="none" strike="noStrike" cap="none" dirty="0">
              <a:solidFill>
                <a:srgbClr val="D2533C"/>
              </a:solidFill>
              <a:latin typeface="+mj-ea"/>
              <a:ea typeface="+mj-ea"/>
              <a:cs typeface="Roboto"/>
              <a:sym typeface="Roboto"/>
            </a:endParaRPr>
          </a:p>
        </p:txBody>
      </p:sp>
      <p:sp>
        <p:nvSpPr>
          <p:cNvPr id="4" name="正方形/長方形 3"/>
          <p:cNvSpPr/>
          <p:nvPr/>
        </p:nvSpPr>
        <p:spPr>
          <a:xfrm>
            <a:off x="2822810" y="1844824"/>
            <a:ext cx="2592288" cy="57606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Governing Board</a:t>
            </a:r>
            <a:endParaRPr kumimoji="1" lang="ja-JP" altLang="en-US" sz="2000" dirty="0">
              <a:solidFill>
                <a:schemeClr val="tx1"/>
              </a:solidFill>
            </a:endParaRPr>
          </a:p>
        </p:txBody>
      </p:sp>
      <p:sp>
        <p:nvSpPr>
          <p:cNvPr id="8" name="正方形/長方形 7"/>
          <p:cNvSpPr/>
          <p:nvPr/>
        </p:nvSpPr>
        <p:spPr>
          <a:xfrm>
            <a:off x="1238634" y="3572247"/>
            <a:ext cx="2592288" cy="57606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Steering Committee</a:t>
            </a:r>
            <a:endParaRPr kumimoji="1" lang="ja-JP" altLang="en-US" sz="2000" dirty="0">
              <a:solidFill>
                <a:schemeClr val="tx1"/>
              </a:solidFill>
            </a:endParaRPr>
          </a:p>
        </p:txBody>
      </p:sp>
      <p:sp>
        <p:nvSpPr>
          <p:cNvPr id="9" name="正方形/長方形 8"/>
          <p:cNvSpPr/>
          <p:nvPr/>
        </p:nvSpPr>
        <p:spPr>
          <a:xfrm>
            <a:off x="4406986" y="3572247"/>
            <a:ext cx="2592288" cy="57683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Outreach Committee</a:t>
            </a:r>
            <a:endParaRPr kumimoji="1" lang="ja-JP" altLang="en-US" sz="2000" dirty="0">
              <a:solidFill>
                <a:schemeClr val="tx1"/>
              </a:solidFill>
            </a:endParaRPr>
          </a:p>
        </p:txBody>
      </p:sp>
      <p:sp>
        <p:nvSpPr>
          <p:cNvPr id="10" name="正方形/長方形 9"/>
          <p:cNvSpPr/>
          <p:nvPr/>
        </p:nvSpPr>
        <p:spPr>
          <a:xfrm>
            <a:off x="86506" y="5100167"/>
            <a:ext cx="1744166" cy="69686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Specification </a:t>
            </a:r>
          </a:p>
          <a:p>
            <a:pPr algn="ctr"/>
            <a:r>
              <a:rPr kumimoji="1" lang="en-US" altLang="ja-JP" sz="2000" dirty="0">
                <a:solidFill>
                  <a:schemeClr val="tx1"/>
                </a:solidFill>
              </a:rPr>
              <a:t>Work Team</a:t>
            </a:r>
            <a:endParaRPr kumimoji="1" lang="ja-JP" altLang="en-US" sz="2000" dirty="0">
              <a:solidFill>
                <a:schemeClr val="tx1"/>
              </a:solidFill>
            </a:endParaRPr>
          </a:p>
        </p:txBody>
      </p:sp>
      <p:sp>
        <p:nvSpPr>
          <p:cNvPr id="11" name="正方形/長方形 10"/>
          <p:cNvSpPr/>
          <p:nvPr/>
        </p:nvSpPr>
        <p:spPr>
          <a:xfrm>
            <a:off x="2409503" y="5097860"/>
            <a:ext cx="1751409" cy="70147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Conformance </a:t>
            </a:r>
          </a:p>
          <a:p>
            <a:pPr algn="ctr"/>
            <a:r>
              <a:rPr kumimoji="1" lang="en-US" altLang="ja-JP" sz="2000" dirty="0">
                <a:solidFill>
                  <a:schemeClr val="tx1"/>
                </a:solidFill>
              </a:rPr>
              <a:t>Work Team</a:t>
            </a:r>
            <a:endParaRPr kumimoji="1" lang="ja-JP" altLang="en-US" sz="2000" dirty="0">
              <a:solidFill>
                <a:schemeClr val="tx1"/>
              </a:solidFill>
            </a:endParaRPr>
          </a:p>
        </p:txBody>
      </p:sp>
      <p:sp>
        <p:nvSpPr>
          <p:cNvPr id="12" name="正方形/長方形 11"/>
          <p:cNvSpPr/>
          <p:nvPr/>
        </p:nvSpPr>
        <p:spPr>
          <a:xfrm>
            <a:off x="4808985" y="5102399"/>
            <a:ext cx="1728192" cy="70147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Curriculum </a:t>
            </a:r>
          </a:p>
          <a:p>
            <a:pPr algn="ctr"/>
            <a:r>
              <a:rPr kumimoji="1" lang="en-US" altLang="ja-JP" sz="2000" dirty="0">
                <a:solidFill>
                  <a:schemeClr val="tx1"/>
                </a:solidFill>
              </a:rPr>
              <a:t>Work Team</a:t>
            </a:r>
            <a:endParaRPr kumimoji="1" lang="ja-JP" altLang="en-US" sz="2000" dirty="0">
              <a:solidFill>
                <a:schemeClr val="tx1"/>
              </a:solidFill>
            </a:endParaRPr>
          </a:p>
        </p:txBody>
      </p:sp>
      <p:sp>
        <p:nvSpPr>
          <p:cNvPr id="5" name="テキスト ボックス 4"/>
          <p:cNvSpPr txBox="1"/>
          <p:nvPr/>
        </p:nvSpPr>
        <p:spPr>
          <a:xfrm>
            <a:off x="4248786" y="2420888"/>
            <a:ext cx="3326552" cy="369332"/>
          </a:xfrm>
          <a:prstGeom prst="rect">
            <a:avLst/>
          </a:prstGeom>
          <a:noFill/>
        </p:spPr>
        <p:txBody>
          <a:bodyPr wrap="none" rtlCol="0">
            <a:spAutoFit/>
          </a:bodyPr>
          <a:lstStyle/>
          <a:p>
            <a:r>
              <a:rPr kumimoji="1" lang="en-US" altLang="ja-JP" sz="1800" dirty="0"/>
              <a:t>Chair: David Marr (Qualcomm)</a:t>
            </a:r>
            <a:endParaRPr kumimoji="1" lang="ja-JP" altLang="en-US" sz="1800" dirty="0"/>
          </a:p>
        </p:txBody>
      </p:sp>
      <p:cxnSp>
        <p:nvCxnSpPr>
          <p:cNvPr id="21" name="直線コネクタ 20"/>
          <p:cNvCxnSpPr>
            <a:cxnSpLocks/>
          </p:cNvCxnSpPr>
          <p:nvPr/>
        </p:nvCxnSpPr>
        <p:spPr>
          <a:xfrm>
            <a:off x="958589" y="4761559"/>
            <a:ext cx="709075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cxnSpLocks/>
            <a:stCxn id="8" idx="2"/>
          </p:cNvCxnSpPr>
          <p:nvPr/>
        </p:nvCxnSpPr>
        <p:spPr>
          <a:xfrm>
            <a:off x="2534778" y="4148311"/>
            <a:ext cx="0" cy="6132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線コネクタ 26"/>
          <p:cNvCxnSpPr/>
          <p:nvPr/>
        </p:nvCxnSpPr>
        <p:spPr>
          <a:xfrm>
            <a:off x="958589" y="4743749"/>
            <a:ext cx="1" cy="3600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p:cNvCxnSpPr/>
          <p:nvPr/>
        </p:nvCxnSpPr>
        <p:spPr>
          <a:xfrm>
            <a:off x="8060307" y="4738341"/>
            <a:ext cx="0" cy="3600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線コネクタ 30"/>
          <p:cNvCxnSpPr/>
          <p:nvPr/>
        </p:nvCxnSpPr>
        <p:spPr>
          <a:xfrm flipV="1">
            <a:off x="3289150" y="4738341"/>
            <a:ext cx="0" cy="35542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線コネクタ 66"/>
          <p:cNvCxnSpPr>
            <a:stCxn id="8" idx="0"/>
          </p:cNvCxnSpPr>
          <p:nvPr/>
        </p:nvCxnSpPr>
        <p:spPr>
          <a:xfrm flipV="1">
            <a:off x="2534778" y="3211438"/>
            <a:ext cx="0" cy="36080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線コネクタ 68"/>
          <p:cNvCxnSpPr>
            <a:stCxn id="9" idx="0"/>
          </p:cNvCxnSpPr>
          <p:nvPr/>
        </p:nvCxnSpPr>
        <p:spPr>
          <a:xfrm flipV="1">
            <a:off x="5703130" y="3211438"/>
            <a:ext cx="0" cy="36080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p:cNvCxnSpPr/>
          <p:nvPr/>
        </p:nvCxnSpPr>
        <p:spPr>
          <a:xfrm>
            <a:off x="2534778" y="3211438"/>
            <a:ext cx="316835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線コネクタ 73"/>
          <p:cNvCxnSpPr>
            <a:stCxn id="4" idx="2"/>
          </p:cNvCxnSpPr>
          <p:nvPr/>
        </p:nvCxnSpPr>
        <p:spPr>
          <a:xfrm>
            <a:off x="4118954" y="2420888"/>
            <a:ext cx="0" cy="79055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7" name="テキスト ボックス 76"/>
          <p:cNvSpPr txBox="1"/>
          <p:nvPr/>
        </p:nvSpPr>
        <p:spPr>
          <a:xfrm>
            <a:off x="1696702" y="2680748"/>
            <a:ext cx="1736373" cy="369332"/>
          </a:xfrm>
          <a:prstGeom prst="rect">
            <a:avLst/>
          </a:prstGeom>
          <a:noFill/>
        </p:spPr>
        <p:txBody>
          <a:bodyPr wrap="none" rtlCol="0">
            <a:spAutoFit/>
          </a:bodyPr>
          <a:lstStyle/>
          <a:p>
            <a:r>
              <a:rPr kumimoji="1" lang="en-US" altLang="ja-JP" sz="1800" dirty="0"/>
              <a:t>Representative</a:t>
            </a:r>
          </a:p>
        </p:txBody>
      </p:sp>
      <p:sp>
        <p:nvSpPr>
          <p:cNvPr id="78" name="角丸四角形 77"/>
          <p:cNvSpPr/>
          <p:nvPr/>
        </p:nvSpPr>
        <p:spPr>
          <a:xfrm>
            <a:off x="56456" y="2001416"/>
            <a:ext cx="1742911" cy="696863"/>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800" dirty="0">
                <a:solidFill>
                  <a:schemeClr val="tx1"/>
                </a:solidFill>
              </a:rPr>
              <a:t>Platinum Member</a:t>
            </a:r>
            <a:endParaRPr kumimoji="1" lang="ja-JP" altLang="en-US" sz="1800" dirty="0">
              <a:solidFill>
                <a:schemeClr val="tx1"/>
              </a:solidFill>
            </a:endParaRPr>
          </a:p>
        </p:txBody>
      </p:sp>
      <p:cxnSp>
        <p:nvCxnSpPr>
          <p:cNvPr id="80" name="直線矢印コネクタ 79"/>
          <p:cNvCxnSpPr>
            <a:cxnSpLocks/>
            <a:stCxn id="78" idx="3"/>
            <a:endCxn id="4" idx="1"/>
          </p:cNvCxnSpPr>
          <p:nvPr/>
        </p:nvCxnSpPr>
        <p:spPr>
          <a:xfrm flipV="1">
            <a:off x="1799367" y="2132856"/>
            <a:ext cx="1023443" cy="216992"/>
          </a:xfrm>
          <a:prstGeom prst="straightConnector1">
            <a:avLst/>
          </a:prstGeom>
          <a:ln w="1587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a:cxnSpLocks/>
            <a:stCxn id="78" idx="3"/>
          </p:cNvCxnSpPr>
          <p:nvPr/>
        </p:nvCxnSpPr>
        <p:spPr>
          <a:xfrm>
            <a:off x="1799367" y="2349848"/>
            <a:ext cx="375371" cy="1222399"/>
          </a:xfrm>
          <a:prstGeom prst="straightConnector1">
            <a:avLst/>
          </a:prstGeom>
          <a:ln w="1587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55" name="直線矢印コネクタ 54"/>
          <p:cNvCxnSpPr>
            <a:cxnSpLocks/>
            <a:stCxn id="78" idx="3"/>
          </p:cNvCxnSpPr>
          <p:nvPr/>
        </p:nvCxnSpPr>
        <p:spPr>
          <a:xfrm>
            <a:off x="1799367" y="2349848"/>
            <a:ext cx="2607619" cy="1222399"/>
          </a:xfrm>
          <a:prstGeom prst="straightConnector1">
            <a:avLst/>
          </a:prstGeom>
          <a:ln w="1587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95" name="テキスト ボックス 94"/>
          <p:cNvSpPr txBox="1"/>
          <p:nvPr/>
        </p:nvSpPr>
        <p:spPr>
          <a:xfrm>
            <a:off x="5415098" y="1916832"/>
            <a:ext cx="3826689" cy="369332"/>
          </a:xfrm>
          <a:prstGeom prst="rect">
            <a:avLst/>
          </a:prstGeom>
          <a:noFill/>
        </p:spPr>
        <p:txBody>
          <a:bodyPr wrap="none" rtlCol="0">
            <a:spAutoFit/>
          </a:bodyPr>
          <a:lstStyle/>
          <a:p>
            <a:r>
              <a:rPr lang="en-US" altLang="ja-JP" sz="1800" dirty="0">
                <a:solidFill>
                  <a:schemeClr val="tx1"/>
                </a:solidFill>
              </a:rPr>
              <a:t>General Manager:</a:t>
            </a:r>
            <a:r>
              <a:rPr lang="ja-JP" altLang="en-US" sz="1800" dirty="0">
                <a:solidFill>
                  <a:schemeClr val="tx1"/>
                </a:solidFill>
              </a:rPr>
              <a:t> </a:t>
            </a:r>
            <a:r>
              <a:rPr lang="en-US" altLang="ja-JP" sz="1800" dirty="0">
                <a:solidFill>
                  <a:schemeClr val="tx1"/>
                </a:solidFill>
              </a:rPr>
              <a:t>Shane Coughlan</a:t>
            </a:r>
            <a:endParaRPr kumimoji="1" lang="ja-JP" altLang="en-US" sz="1800" dirty="0">
              <a:solidFill>
                <a:schemeClr val="tx1"/>
              </a:solidFill>
            </a:endParaRPr>
          </a:p>
        </p:txBody>
      </p:sp>
      <p:sp>
        <p:nvSpPr>
          <p:cNvPr id="26" name="正方形/長方形 25"/>
          <p:cNvSpPr/>
          <p:nvPr/>
        </p:nvSpPr>
        <p:spPr>
          <a:xfrm>
            <a:off x="7185248" y="5103788"/>
            <a:ext cx="1728192" cy="70147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Onboarding </a:t>
            </a:r>
          </a:p>
          <a:p>
            <a:pPr algn="ctr"/>
            <a:r>
              <a:rPr kumimoji="1" lang="en-US" altLang="ja-JP" sz="2000" dirty="0">
                <a:solidFill>
                  <a:schemeClr val="tx1"/>
                </a:solidFill>
              </a:rPr>
              <a:t>Work Team</a:t>
            </a:r>
            <a:endParaRPr kumimoji="1" lang="ja-JP" altLang="en-US" sz="2000" dirty="0">
              <a:solidFill>
                <a:schemeClr val="tx1"/>
              </a:solidFill>
            </a:endParaRPr>
          </a:p>
        </p:txBody>
      </p:sp>
      <p:cxnSp>
        <p:nvCxnSpPr>
          <p:cNvPr id="30" name="直線コネクタ 29"/>
          <p:cNvCxnSpPr/>
          <p:nvPr/>
        </p:nvCxnSpPr>
        <p:spPr>
          <a:xfrm flipV="1">
            <a:off x="5673081" y="4761559"/>
            <a:ext cx="0" cy="35542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正方形/長方形 27"/>
          <p:cNvSpPr/>
          <p:nvPr/>
        </p:nvSpPr>
        <p:spPr>
          <a:xfrm>
            <a:off x="6999274" y="2843934"/>
            <a:ext cx="2753012" cy="1323439"/>
          </a:xfrm>
          <a:prstGeom prst="rect">
            <a:avLst/>
          </a:prstGeom>
        </p:spPr>
        <p:txBody>
          <a:bodyPr wrap="square">
            <a:spAutoFit/>
          </a:bodyPr>
          <a:lstStyle/>
          <a:p>
            <a:r>
              <a:rPr lang="en-US" altLang="ja-JP" sz="20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a:t>
            </a:r>
            <a:endPar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General Manager</a:t>
            </a:r>
            <a:r>
              <a:rPr lang="ja-JP" altLang="en-US"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の</a:t>
            </a:r>
            <a:endPar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Shane</a:t>
            </a:r>
            <a:r>
              <a:rPr lang="ja-JP" altLang="en-US" sz="20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さんの</a:t>
            </a:r>
            <a:r>
              <a:rPr lang="ja-JP" altLang="en-US"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もとで</a:t>
            </a:r>
            <a:endPar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運営されています</a:t>
            </a:r>
            <a:endPar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32" name="テキスト ボックス 31">
            <a:extLst>
              <a:ext uri="{FF2B5EF4-FFF2-40B4-BE49-F238E27FC236}">
                <a16:creationId xmlns="" xmlns:a16="http://schemas.microsoft.com/office/drawing/2014/main" id="{CE5B9E51-DBE6-402C-A9A7-3EC6DBA85495}"/>
              </a:ext>
            </a:extLst>
          </p:cNvPr>
          <p:cNvSpPr txBox="1"/>
          <p:nvPr/>
        </p:nvSpPr>
        <p:spPr>
          <a:xfrm>
            <a:off x="306727" y="5793662"/>
            <a:ext cx="1159292" cy="646331"/>
          </a:xfrm>
          <a:prstGeom prst="rect">
            <a:avLst/>
          </a:prstGeom>
          <a:noFill/>
        </p:spPr>
        <p:txBody>
          <a:bodyPr wrap="none" rtlCol="0">
            <a:spAutoFit/>
          </a:bodyPr>
          <a:lstStyle/>
          <a:p>
            <a:r>
              <a:rPr kumimoji="1" lang="en-US" altLang="ja-JP" sz="1800" dirty="0"/>
              <a:t>Chair: </a:t>
            </a:r>
          </a:p>
          <a:p>
            <a:r>
              <a:rPr kumimoji="1" lang="en-US" altLang="ja-JP" sz="1800" dirty="0"/>
              <a:t>Mark </a:t>
            </a:r>
            <a:r>
              <a:rPr kumimoji="1" lang="en-US" altLang="ja-JP" sz="1800" dirty="0" err="1"/>
              <a:t>Gisi</a:t>
            </a:r>
            <a:endParaRPr kumimoji="1" lang="ja-JP" altLang="en-US" sz="1800" dirty="0"/>
          </a:p>
        </p:txBody>
      </p:sp>
      <p:sp>
        <p:nvSpPr>
          <p:cNvPr id="33" name="テキスト ボックス 32">
            <a:extLst>
              <a:ext uri="{FF2B5EF4-FFF2-40B4-BE49-F238E27FC236}">
                <a16:creationId xmlns="" xmlns:a16="http://schemas.microsoft.com/office/drawing/2014/main" id="{95F4ED71-409B-4D9A-9689-A93981A942A0}"/>
              </a:ext>
            </a:extLst>
          </p:cNvPr>
          <p:cNvSpPr txBox="1"/>
          <p:nvPr/>
        </p:nvSpPr>
        <p:spPr>
          <a:xfrm>
            <a:off x="2409503" y="5793661"/>
            <a:ext cx="2133918" cy="646331"/>
          </a:xfrm>
          <a:prstGeom prst="rect">
            <a:avLst/>
          </a:prstGeom>
          <a:noFill/>
        </p:spPr>
        <p:txBody>
          <a:bodyPr wrap="none" rtlCol="0">
            <a:spAutoFit/>
          </a:bodyPr>
          <a:lstStyle/>
          <a:p>
            <a:r>
              <a:rPr kumimoji="1" lang="en-US" altLang="ja-JP" sz="1800" dirty="0"/>
              <a:t>Chair: </a:t>
            </a:r>
          </a:p>
          <a:p>
            <a:r>
              <a:rPr kumimoji="1" lang="en-US" altLang="ja-JP" sz="1800" dirty="0"/>
              <a:t>Miriam </a:t>
            </a:r>
            <a:r>
              <a:rPr kumimoji="1" lang="en-US" altLang="ja-JP" sz="1800" dirty="0" err="1"/>
              <a:t>Ballhausen</a:t>
            </a:r>
            <a:endParaRPr kumimoji="1" lang="ja-JP" altLang="en-US" sz="1800" dirty="0"/>
          </a:p>
        </p:txBody>
      </p:sp>
      <p:sp>
        <p:nvSpPr>
          <p:cNvPr id="34" name="テキスト ボックス 33">
            <a:extLst>
              <a:ext uri="{FF2B5EF4-FFF2-40B4-BE49-F238E27FC236}">
                <a16:creationId xmlns="" xmlns:a16="http://schemas.microsoft.com/office/drawing/2014/main" id="{C24F9C38-4CD8-4472-811F-B96820A7B5E0}"/>
              </a:ext>
            </a:extLst>
          </p:cNvPr>
          <p:cNvSpPr txBox="1"/>
          <p:nvPr/>
        </p:nvSpPr>
        <p:spPr>
          <a:xfrm>
            <a:off x="4854959" y="5792449"/>
            <a:ext cx="1697901" cy="646331"/>
          </a:xfrm>
          <a:prstGeom prst="rect">
            <a:avLst/>
          </a:prstGeom>
          <a:noFill/>
        </p:spPr>
        <p:txBody>
          <a:bodyPr wrap="none" rtlCol="0">
            <a:spAutoFit/>
          </a:bodyPr>
          <a:lstStyle/>
          <a:p>
            <a:r>
              <a:rPr kumimoji="1" lang="en-US" altLang="ja-JP" sz="1800" dirty="0"/>
              <a:t>Chair: </a:t>
            </a:r>
          </a:p>
          <a:p>
            <a:r>
              <a:rPr kumimoji="1" lang="en-US" altLang="ja-JP" sz="1800" dirty="0" err="1"/>
              <a:t>Alexios</a:t>
            </a:r>
            <a:r>
              <a:rPr kumimoji="1" lang="en-US" altLang="ja-JP" sz="1800" dirty="0"/>
              <a:t> </a:t>
            </a:r>
            <a:r>
              <a:rPr kumimoji="1" lang="en-US" altLang="ja-JP" sz="1800" dirty="0" err="1"/>
              <a:t>Zavras</a:t>
            </a:r>
            <a:endParaRPr kumimoji="1" lang="ja-JP" altLang="en-US" sz="1800" dirty="0"/>
          </a:p>
        </p:txBody>
      </p:sp>
      <p:sp>
        <p:nvSpPr>
          <p:cNvPr id="35" name="テキスト ボックス 34">
            <a:extLst>
              <a:ext uri="{FF2B5EF4-FFF2-40B4-BE49-F238E27FC236}">
                <a16:creationId xmlns="" xmlns:a16="http://schemas.microsoft.com/office/drawing/2014/main" id="{68F21AB3-3473-4AD0-9447-48CBDB9885D9}"/>
              </a:ext>
            </a:extLst>
          </p:cNvPr>
          <p:cNvSpPr txBox="1"/>
          <p:nvPr/>
        </p:nvSpPr>
        <p:spPr>
          <a:xfrm>
            <a:off x="7228494" y="5792449"/>
            <a:ext cx="1903085" cy="646331"/>
          </a:xfrm>
          <a:prstGeom prst="rect">
            <a:avLst/>
          </a:prstGeom>
          <a:noFill/>
        </p:spPr>
        <p:txBody>
          <a:bodyPr wrap="none" rtlCol="0">
            <a:spAutoFit/>
          </a:bodyPr>
          <a:lstStyle/>
          <a:p>
            <a:r>
              <a:rPr kumimoji="1" lang="en-US" altLang="ja-JP" sz="1800" dirty="0"/>
              <a:t>Chair: </a:t>
            </a:r>
          </a:p>
          <a:p>
            <a:r>
              <a:rPr kumimoji="1" lang="en-US" altLang="ja-JP" sz="1800" dirty="0"/>
              <a:t>Nathan </a:t>
            </a:r>
            <a:r>
              <a:rPr kumimoji="1" lang="en-US" altLang="ja-JP" sz="1800" dirty="0" err="1"/>
              <a:t>Kumagai</a:t>
            </a:r>
            <a:endParaRPr kumimoji="1" lang="ja-JP" altLang="en-US" sz="1800" dirty="0"/>
          </a:p>
        </p:txBody>
      </p:sp>
    </p:spTree>
    <p:extLst>
      <p:ext uri="{BB962C8B-B14F-4D97-AF65-F5344CB8AC3E}">
        <p14:creationId xmlns:p14="http://schemas.microsoft.com/office/powerpoint/2010/main" val="1705440203"/>
      </p:ext>
    </p:extLst>
  </p:cSld>
  <p:clrMapOvr>
    <a:masterClrMapping/>
  </p:clrMapOvr>
  <p:timing>
    <p:tnLst>
      <p:par>
        <p:cTn id="1" dur="indefinite" restart="never" nodeType="tmRoot"/>
      </p:par>
    </p:tnLst>
  </p:timing>
</p:sld>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1452</Words>
  <Application>Microsoft Office PowerPoint</Application>
  <PresentationFormat>A4 210 x 297 mm</PresentationFormat>
  <Paragraphs>336</Paragraphs>
  <Slides>26</Slides>
  <Notes>20</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26</vt:i4>
      </vt:variant>
    </vt:vector>
  </HeadingPairs>
  <TitlesOfParts>
    <vt:vector size="40" baseType="lpstr">
      <vt:lpstr>Calibri</vt:lpstr>
      <vt:lpstr>HG丸ｺﾞｼｯｸM-PRO</vt:lpstr>
      <vt:lpstr>Wingdings</vt:lpstr>
      <vt:lpstr>Roboto</vt:lpstr>
      <vt:lpstr>ＭＳ Ｐゴシック</vt:lpstr>
      <vt:lpstr>Segoe UI Symbol</vt:lpstr>
      <vt:lpstr>メイリオ</vt:lpstr>
      <vt:lpstr>HGP創英角ｺﾞｼｯｸUB</vt:lpstr>
      <vt:lpstr>Meiryo UI</vt:lpstr>
      <vt:lpstr>Arial</vt:lpstr>
      <vt:lpstr>Roboto Condensed</vt:lpstr>
      <vt:lpstr>Tahoma</vt:lpstr>
      <vt:lpstr>segoe ui</vt:lpstr>
      <vt:lpstr>Clarity</vt:lpstr>
      <vt:lpstr>Japan WG</vt:lpstr>
      <vt:lpstr>独占禁止法順守ポリシー (Antitrust Policy)</vt:lpstr>
      <vt:lpstr>写真撮影および広報目的での使用の許可ご確認</vt:lpstr>
      <vt:lpstr>OpenChainプロジェクトの紹介</vt:lpstr>
      <vt:lpstr>OpenChain Projectとは？</vt:lpstr>
      <vt:lpstr>OpenChain Projectの目的</vt:lpstr>
      <vt:lpstr>3本の柱</vt:lpstr>
      <vt:lpstr>プロジェクトの会員資格</vt:lpstr>
      <vt:lpstr>ボード会議、委員会、ワークチーム</vt:lpstr>
      <vt:lpstr>OpenChain Japan Work Group</vt:lpstr>
      <vt:lpstr>OpenChain Japan WG設立</vt:lpstr>
      <vt:lpstr>Japan WG 会合</vt:lpstr>
      <vt:lpstr>サブグループ活動 / SWG</vt:lpstr>
      <vt:lpstr>OpenChain Japan WG ML</vt:lpstr>
      <vt:lpstr>OpenChain Japan WG</vt:lpstr>
      <vt:lpstr>OpenChain Japan Sub Work Group</vt:lpstr>
      <vt:lpstr>PowerPoint プレゼンテーション</vt:lpstr>
      <vt:lpstr>FAQ作成SWG</vt:lpstr>
      <vt:lpstr>PowerPoint プレゼンテーション</vt:lpstr>
      <vt:lpstr>PowerPoint プレゼンテーション</vt:lpstr>
      <vt:lpstr>1.活動概要</vt:lpstr>
      <vt:lpstr>2. ４社の事例の分析と提案 </vt:lpstr>
      <vt:lpstr>3.シンプル･バージョンの案作成と日程</vt:lpstr>
      <vt:lpstr>組織間のライセンス情報授受 SWG</vt:lpstr>
      <vt:lpstr>Tooling SWG</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2019-09-06T02:18:53Z</dcterms:modified>
  <cp:category/>
</cp:coreProperties>
</file>